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56" r:id="rId8"/>
    <p:sldMasterId id="2147483768" r:id="rId9"/>
    <p:sldMasterId id="2147483792" r:id="rId10"/>
    <p:sldMasterId id="2147483804" r:id="rId11"/>
    <p:sldMasterId id="2147483816" r:id="rId12"/>
    <p:sldMasterId id="2147483828" r:id="rId13"/>
    <p:sldMasterId id="2147483840" r:id="rId14"/>
    <p:sldMasterId id="2147483864" r:id="rId15"/>
    <p:sldMasterId id="2147483876" r:id="rId16"/>
    <p:sldMasterId id="2147483900" r:id="rId17"/>
    <p:sldMasterId id="2147483912" r:id="rId18"/>
    <p:sldMasterId id="2147483924" r:id="rId19"/>
    <p:sldMasterId id="2147483936" r:id="rId20"/>
    <p:sldMasterId id="2147483948" r:id="rId21"/>
  </p:sldMasterIdLst>
  <p:notesMasterIdLst>
    <p:notesMasterId r:id="rId103"/>
  </p:notesMasterIdLst>
  <p:sldIdLst>
    <p:sldId id="256" r:id="rId22"/>
    <p:sldId id="381" r:id="rId23"/>
    <p:sldId id="353" r:id="rId24"/>
    <p:sldId id="376" r:id="rId25"/>
    <p:sldId id="377" r:id="rId26"/>
    <p:sldId id="283" r:id="rId27"/>
    <p:sldId id="282" r:id="rId28"/>
    <p:sldId id="354" r:id="rId29"/>
    <p:sldId id="355" r:id="rId30"/>
    <p:sldId id="356" r:id="rId31"/>
    <p:sldId id="281" r:id="rId32"/>
    <p:sldId id="359" r:id="rId33"/>
    <p:sldId id="360" r:id="rId34"/>
    <p:sldId id="357" r:id="rId35"/>
    <p:sldId id="313" r:id="rId36"/>
    <p:sldId id="323" r:id="rId37"/>
    <p:sldId id="314" r:id="rId38"/>
    <p:sldId id="316" r:id="rId39"/>
    <p:sldId id="326" r:id="rId40"/>
    <p:sldId id="329" r:id="rId41"/>
    <p:sldId id="330" r:id="rId42"/>
    <p:sldId id="382" r:id="rId43"/>
    <p:sldId id="389" r:id="rId44"/>
    <p:sldId id="325" r:id="rId45"/>
    <p:sldId id="385" r:id="rId46"/>
    <p:sldId id="387" r:id="rId47"/>
    <p:sldId id="318" r:id="rId48"/>
    <p:sldId id="378" r:id="rId49"/>
    <p:sldId id="296" r:id="rId50"/>
    <p:sldId id="299" r:id="rId51"/>
    <p:sldId id="300" r:id="rId52"/>
    <p:sldId id="301" r:id="rId53"/>
    <p:sldId id="303" r:id="rId54"/>
    <p:sldId id="335" r:id="rId55"/>
    <p:sldId id="336" r:id="rId56"/>
    <p:sldId id="337" r:id="rId57"/>
    <p:sldId id="338" r:id="rId58"/>
    <p:sldId id="339" r:id="rId59"/>
    <p:sldId id="340" r:id="rId60"/>
    <p:sldId id="341" r:id="rId61"/>
    <p:sldId id="342" r:id="rId62"/>
    <p:sldId id="346" r:id="rId63"/>
    <p:sldId id="347" r:id="rId64"/>
    <p:sldId id="343" r:id="rId65"/>
    <p:sldId id="348" r:id="rId66"/>
    <p:sldId id="350" r:id="rId67"/>
    <p:sldId id="349" r:id="rId68"/>
    <p:sldId id="344" r:id="rId69"/>
    <p:sldId id="345" r:id="rId70"/>
    <p:sldId id="379" r:id="rId71"/>
    <p:sldId id="287" r:id="rId72"/>
    <p:sldId id="289" r:id="rId73"/>
    <p:sldId id="288" r:id="rId74"/>
    <p:sldId id="292" r:id="rId75"/>
    <p:sldId id="291" r:id="rId76"/>
    <p:sldId id="293" r:id="rId77"/>
    <p:sldId id="294" r:id="rId78"/>
    <p:sldId id="368" r:id="rId79"/>
    <p:sldId id="373" r:id="rId80"/>
    <p:sldId id="362" r:id="rId81"/>
    <p:sldId id="364" r:id="rId82"/>
    <p:sldId id="369" r:id="rId83"/>
    <p:sldId id="383" r:id="rId84"/>
    <p:sldId id="366" r:id="rId85"/>
    <p:sldId id="367" r:id="rId86"/>
    <p:sldId id="370" r:id="rId87"/>
    <p:sldId id="371" r:id="rId88"/>
    <p:sldId id="372" r:id="rId89"/>
    <p:sldId id="266" r:id="rId90"/>
    <p:sldId id="321" r:id="rId91"/>
    <p:sldId id="322" r:id="rId92"/>
    <p:sldId id="304" r:id="rId93"/>
    <p:sldId id="384" r:id="rId94"/>
    <p:sldId id="388" r:id="rId95"/>
    <p:sldId id="305" r:id="rId96"/>
    <p:sldId id="310" r:id="rId97"/>
    <p:sldId id="311" r:id="rId98"/>
    <p:sldId id="312" r:id="rId99"/>
    <p:sldId id="331" r:id="rId100"/>
    <p:sldId id="386" r:id="rId101"/>
    <p:sldId id="380" r:id="rId10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p:cViewPr varScale="1">
        <p:scale>
          <a:sx n="69" d="100"/>
          <a:sy n="69" d="100"/>
        </p:scale>
        <p:origin x="-13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102"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6019D-04D1-4E92-A172-5E295FAFF76C}" type="datetimeFigureOut">
              <a:rPr lang="de-DE" smtClean="0"/>
              <a:t>16.12.2012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77EB3A-A195-4598-8459-8CEFA6E4DD12}" type="slidenum">
              <a:rPr lang="de-DE" smtClean="0"/>
              <a:t>‹Nr.›</a:t>
            </a:fld>
            <a:endParaRPr lang="de-DE"/>
          </a:p>
        </p:txBody>
      </p:sp>
    </p:spTree>
    <p:extLst>
      <p:ext uri="{BB962C8B-B14F-4D97-AF65-F5344CB8AC3E}">
        <p14:creationId xmlns:p14="http://schemas.microsoft.com/office/powerpoint/2010/main" val="342709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Simone de Beauvoir:</a:t>
            </a:r>
            <a:r>
              <a:rPr lang="de-DE" baseline="0" dirty="0" smtClean="0"/>
              <a:t> „Das Alter“,</a:t>
            </a:r>
            <a:r>
              <a:rPr lang="de-DE" dirty="0" smtClean="0"/>
              <a:t> zitiert nach: Rita Levi </a:t>
            </a:r>
            <a:r>
              <a:rPr lang="de-DE" dirty="0" err="1" smtClean="0"/>
              <a:t>Montalcini</a:t>
            </a:r>
            <a:r>
              <a:rPr lang="de-DE" dirty="0" smtClean="0"/>
              <a:t>: Ich bin ein Baum mit vielen Ästen, München 2001, S. 17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2</a:t>
            </a:fld>
            <a:endParaRPr lang="de-DE">
              <a:solidFill>
                <a:prstClr val="black"/>
              </a:solidFill>
            </a:endParaRPr>
          </a:p>
        </p:txBody>
      </p:sp>
    </p:spTree>
    <p:extLst>
      <p:ext uri="{BB962C8B-B14F-4D97-AF65-F5344CB8AC3E}">
        <p14:creationId xmlns:p14="http://schemas.microsoft.com/office/powerpoint/2010/main" val="3352360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Interview mit Mick Jagger in der Süddeutschen</a:t>
            </a:r>
            <a:r>
              <a:rPr lang="de-DE" baseline="0" dirty="0" smtClean="0"/>
              <a:t> Zeitung, 2007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11</a:t>
            </a:fld>
            <a:endParaRPr lang="de-DE"/>
          </a:p>
        </p:txBody>
      </p:sp>
    </p:spTree>
    <p:extLst>
      <p:ext uri="{BB962C8B-B14F-4D97-AF65-F5344CB8AC3E}">
        <p14:creationId xmlns:p14="http://schemas.microsoft.com/office/powerpoint/2010/main" val="335236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Hanne Opitz: Biographie-Arbeit im Alter, 1998, S. 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22854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Hanne Opitz: Biographie-Arbeit im Alter, 1998, S. 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22854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Hanne Opitz: Biographie-Arbeit im Alter, 1998, S. 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19</a:t>
            </a:fld>
            <a:endParaRPr lang="de-DE">
              <a:solidFill>
                <a:prstClr val="black"/>
              </a:solidFill>
            </a:endParaRPr>
          </a:p>
        </p:txBody>
      </p:sp>
    </p:spTree>
    <p:extLst>
      <p:ext uri="{BB962C8B-B14F-4D97-AF65-F5344CB8AC3E}">
        <p14:creationId xmlns:p14="http://schemas.microsoft.com/office/powerpoint/2010/main" val="22854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Hanne Opitz: Biographie-Arbeit im Alter, 1998, S. 11-12</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20</a:t>
            </a:fld>
            <a:endParaRPr lang="de-DE">
              <a:solidFill>
                <a:prstClr val="black"/>
              </a:solidFill>
            </a:endParaRPr>
          </a:p>
        </p:txBody>
      </p:sp>
    </p:spTree>
    <p:extLst>
      <p:ext uri="{BB962C8B-B14F-4D97-AF65-F5344CB8AC3E}">
        <p14:creationId xmlns:p14="http://schemas.microsoft.com/office/powerpoint/2010/main" val="22854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Hanne Opitz: Biographie-Arbeit im Alter, 1998, S. 12f</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21</a:t>
            </a:fld>
            <a:endParaRPr lang="de-DE">
              <a:solidFill>
                <a:prstClr val="black"/>
              </a:solidFill>
            </a:endParaRPr>
          </a:p>
        </p:txBody>
      </p:sp>
    </p:spTree>
    <p:extLst>
      <p:ext uri="{BB962C8B-B14F-4D97-AF65-F5344CB8AC3E}">
        <p14:creationId xmlns:p14="http://schemas.microsoft.com/office/powerpoint/2010/main" val="228546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Rita Levi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Montalcini</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Ich bin ein Baum mit vielen Ästen, München 2001, S.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22</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Rita Levi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Montalcini</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Ich bin ein Baum mit vielen Ästen, München 2001, S. 18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28</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Musikgeragogik, 2005, S. 186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29</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Musikgeragogik, 2005, S. 185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30</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Simone de Beauvoir:</a:t>
            </a:r>
            <a:r>
              <a:rPr lang="de-DE" baseline="0" dirty="0" smtClean="0"/>
              <a:t> „Das Alter“,</a:t>
            </a:r>
            <a:r>
              <a:rPr lang="de-DE" dirty="0" smtClean="0"/>
              <a:t> zitiert nach: Rita Levi </a:t>
            </a:r>
            <a:r>
              <a:rPr lang="de-DE" dirty="0" err="1" smtClean="0"/>
              <a:t>Montalcini</a:t>
            </a:r>
            <a:r>
              <a:rPr lang="de-DE" dirty="0" smtClean="0"/>
              <a:t>: Ich bin ein Baum mit vielen Ästen, München 2001, S. 17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335236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Reinhild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Spiekermann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Erwachsene im Instrumentalunterricht. Didaktische Impulse für ein Lernen in der Lebensspanne, Mainz 2009, S.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31</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Reinhild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Spiekermann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Erwachsene im Instrumentalunterricht. Didaktische Impulse für ein Lernen in der Lebensspanne, Mainz 2009, S. 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32</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Reinhild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Spiekermann</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Erwachsene im Instrumentalunterricht. Didaktische Impulse für ein Lernen in der Lebensspanne, Mainz 2009, S. 177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33</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Johanna Metz: Wort, Klang, Bewegung. Elementare musikalische Bildung im späten Erwachsenenalter, Wiesbaden 2011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34</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Johanna Metz: Wort, Klang, Bewegung. Elementare musikalische Bildung im späten Erwachsenenalter</a:t>
            </a:r>
            <a:r>
              <a:rPr kumimoji="0" lang="de-DE" sz="1200" b="0" i="0" u="none" strike="noStrike" kern="1200" cap="none" spc="0" normalizeH="0" baseline="0" noProof="0" smtClean="0">
                <a:ln>
                  <a:noFill/>
                </a:ln>
                <a:solidFill>
                  <a:prstClr val="black"/>
                </a:solidFill>
                <a:effectLst/>
                <a:uLnTx/>
                <a:uFillTx/>
                <a:latin typeface="+mn-lt"/>
                <a:ea typeface="+mn-ea"/>
                <a:cs typeface="+mn-cs"/>
              </a:rPr>
              <a:t>, Wiesbaden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35</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Johanna Metz: Wort, Klang, Bewegung. Elementare musikalische Bildung im späten Erwachsenenalter</a:t>
            </a:r>
            <a:r>
              <a:rPr kumimoji="0" lang="de-DE" sz="1200" b="0" i="0" u="none" strike="noStrike" kern="1200" cap="none" spc="0" normalizeH="0" baseline="0" noProof="0" smtClean="0">
                <a:ln>
                  <a:noFill/>
                </a:ln>
                <a:solidFill>
                  <a:prstClr val="black"/>
                </a:solidFill>
                <a:effectLst/>
                <a:uLnTx/>
                <a:uFillTx/>
                <a:latin typeface="+mn-lt"/>
                <a:ea typeface="+mn-ea"/>
                <a:cs typeface="+mn-cs"/>
              </a:rPr>
              <a:t>, Wiesbaden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36</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Johanna Metz: Wort, Klang, Bewegung. Elementare musikalische Bildung im späten Erwachsenenalter</a:t>
            </a:r>
            <a:r>
              <a:rPr kumimoji="0" lang="de-DE" sz="1200" b="0" i="0" u="none" strike="noStrike" kern="1200" cap="none" spc="0" normalizeH="0" baseline="0" noProof="0" smtClean="0">
                <a:ln>
                  <a:noFill/>
                </a:ln>
                <a:solidFill>
                  <a:prstClr val="black"/>
                </a:solidFill>
                <a:effectLst/>
                <a:uLnTx/>
                <a:uFillTx/>
                <a:latin typeface="+mn-lt"/>
                <a:ea typeface="+mn-ea"/>
                <a:cs typeface="+mn-cs"/>
              </a:rPr>
              <a:t>, Wiesbaden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37</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Johanna Metz: Wort, Klang, Bewegung. Elementare musikalische Bildung im späten Erwachsenenalter</a:t>
            </a:r>
            <a:r>
              <a:rPr kumimoji="0" lang="de-DE" sz="1200" b="0" i="0" u="none" strike="noStrike" kern="1200" cap="none" spc="0" normalizeH="0" baseline="0" noProof="0" smtClean="0">
                <a:ln>
                  <a:noFill/>
                </a:ln>
                <a:solidFill>
                  <a:prstClr val="black"/>
                </a:solidFill>
                <a:effectLst/>
                <a:uLnTx/>
                <a:uFillTx/>
                <a:latin typeface="+mn-lt"/>
                <a:ea typeface="+mn-ea"/>
                <a:cs typeface="+mn-cs"/>
              </a:rPr>
              <a:t>, Wiesbaden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38</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Johanna Metz: Wort, Klang, Bewegung. Elementare musikalische Bildung im späten Erwachsenenalter</a:t>
            </a:r>
            <a:r>
              <a:rPr kumimoji="0" lang="de-DE" sz="1200" b="0" i="0" u="none" strike="noStrike" kern="1200" cap="none" spc="0" normalizeH="0" baseline="0" noProof="0" smtClean="0">
                <a:ln>
                  <a:noFill/>
                </a:ln>
                <a:solidFill>
                  <a:prstClr val="black"/>
                </a:solidFill>
                <a:effectLst/>
                <a:uLnTx/>
                <a:uFillTx/>
                <a:latin typeface="+mn-lt"/>
                <a:ea typeface="+mn-ea"/>
                <a:cs typeface="+mn-cs"/>
              </a:rPr>
              <a:t>, Wiesbaden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39</a:t>
            </a:fld>
            <a:endParaRPr lang="de-DE"/>
          </a:p>
        </p:txBody>
      </p:sp>
    </p:spTree>
    <p:extLst>
      <p:ext uri="{BB962C8B-B14F-4D97-AF65-F5344CB8AC3E}">
        <p14:creationId xmlns:p14="http://schemas.microsoft.com/office/powerpoint/2010/main" val="109285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und Initiativen, Mainz 2011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40</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Simone de Beauvoir:</a:t>
            </a:r>
            <a:r>
              <a:rPr lang="de-DE" baseline="0" dirty="0" smtClean="0"/>
              <a:t> „Das Alter“,</a:t>
            </a:r>
            <a:r>
              <a:rPr lang="de-DE" dirty="0" smtClean="0"/>
              <a:t> zitiert nach: Rita Levi </a:t>
            </a:r>
            <a:r>
              <a:rPr lang="de-DE" dirty="0" err="1" smtClean="0"/>
              <a:t>Montalcini</a:t>
            </a:r>
            <a:r>
              <a:rPr lang="de-DE" dirty="0" smtClean="0"/>
              <a:t>: Ich bin ein Baum mit vielen Ästen, München 2001, S. 17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3352360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42</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43</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44</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45</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46</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47</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48</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49</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Hans Hermann Wickel, Theo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Hartogh</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Praxishandbuch Musizieren im Alter. Projekte </a:t>
            </a:r>
            <a:r>
              <a:rPr kumimoji="0" lang="de-DE" sz="1200" b="0" i="0" u="none" strike="noStrike" kern="1200" cap="none" spc="0" normalizeH="0" baseline="0" noProof="0" smtClean="0">
                <a:ln>
                  <a:noFill/>
                </a:ln>
                <a:solidFill>
                  <a:prstClr val="black"/>
                </a:solidFill>
                <a:effectLst/>
                <a:uLnTx/>
                <a:uFillTx/>
                <a:latin typeface="+mn-lt"/>
                <a:ea typeface="+mn-ea"/>
                <a:cs typeface="+mn-cs"/>
              </a:rPr>
              <a:t>und Initiativen, Mainz 2011</a:t>
            </a: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50</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Simone de Beauvoir:</a:t>
            </a:r>
            <a:r>
              <a:rPr lang="de-DE" baseline="0" dirty="0" smtClean="0"/>
              <a:t> „Das Alter“,</a:t>
            </a:r>
            <a:r>
              <a:rPr lang="de-DE" dirty="0" smtClean="0"/>
              <a:t> zitiert nach: Rita Levi </a:t>
            </a:r>
            <a:r>
              <a:rPr lang="de-DE" dirty="0" err="1" smtClean="0"/>
              <a:t>Montalcini</a:t>
            </a:r>
            <a:r>
              <a:rPr lang="de-DE" dirty="0" smtClean="0"/>
              <a:t>: Ich bin ein Baum mit vielen Ästen, München 2001, S. 17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3352360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SZ,</a:t>
            </a:r>
            <a:r>
              <a:rPr lang="de-DE" baseline="0" dirty="0" smtClean="0"/>
              <a:t> 16.12.11</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51</a:t>
            </a:fld>
            <a:endParaRPr lang="de-DE"/>
          </a:p>
        </p:txBody>
      </p:sp>
    </p:spTree>
    <p:extLst>
      <p:ext uri="{BB962C8B-B14F-4D97-AF65-F5344CB8AC3E}">
        <p14:creationId xmlns:p14="http://schemas.microsoft.com/office/powerpoint/2010/main" val="228546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SZ,</a:t>
            </a:r>
            <a:r>
              <a:rPr lang="de-DE" baseline="0" dirty="0" smtClean="0"/>
              <a:t> 16.12.11</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52</a:t>
            </a:fld>
            <a:endParaRPr lang="de-DE"/>
          </a:p>
        </p:txBody>
      </p:sp>
    </p:spTree>
    <p:extLst>
      <p:ext uri="{BB962C8B-B14F-4D97-AF65-F5344CB8AC3E}">
        <p14:creationId xmlns:p14="http://schemas.microsoft.com/office/powerpoint/2010/main" val="2285461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SZ,</a:t>
            </a:r>
            <a:r>
              <a:rPr lang="de-DE" baseline="0" dirty="0" smtClean="0"/>
              <a:t> 16.12.11</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53</a:t>
            </a:fld>
            <a:endParaRPr lang="de-DE"/>
          </a:p>
        </p:txBody>
      </p:sp>
    </p:spTree>
    <p:extLst>
      <p:ext uri="{BB962C8B-B14F-4D97-AF65-F5344CB8AC3E}">
        <p14:creationId xmlns:p14="http://schemas.microsoft.com/office/powerpoint/2010/main" val="228546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54</a:t>
            </a:fld>
            <a:endParaRPr lang="de-DE"/>
          </a:p>
        </p:txBody>
      </p:sp>
    </p:spTree>
    <p:extLst>
      <p:ext uri="{BB962C8B-B14F-4D97-AF65-F5344CB8AC3E}">
        <p14:creationId xmlns:p14="http://schemas.microsoft.com/office/powerpoint/2010/main" val="2285461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55</a:t>
            </a:fld>
            <a:endParaRPr lang="de-DE"/>
          </a:p>
        </p:txBody>
      </p:sp>
    </p:spTree>
    <p:extLst>
      <p:ext uri="{BB962C8B-B14F-4D97-AF65-F5344CB8AC3E}">
        <p14:creationId xmlns:p14="http://schemas.microsoft.com/office/powerpoint/2010/main" val="228546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56</a:t>
            </a:fld>
            <a:endParaRPr lang="de-DE"/>
          </a:p>
        </p:txBody>
      </p:sp>
    </p:spTree>
    <p:extLst>
      <p:ext uri="{BB962C8B-B14F-4D97-AF65-F5344CB8AC3E}">
        <p14:creationId xmlns:p14="http://schemas.microsoft.com/office/powerpoint/2010/main" val="228546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mtClean="0"/>
              <a:t>Gegenstandpunkt</a:t>
            </a:r>
            <a:r>
              <a:rPr lang="de-DE" baseline="0" smtClean="0"/>
              <a:t> 2008</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57</a:t>
            </a:fld>
            <a:endParaRPr lang="de-DE"/>
          </a:p>
        </p:txBody>
      </p:sp>
    </p:spTree>
    <p:extLst>
      <p:ext uri="{BB962C8B-B14F-4D97-AF65-F5344CB8AC3E}">
        <p14:creationId xmlns:p14="http://schemas.microsoft.com/office/powerpoint/2010/main" val="2285461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Gegenstandpunkt</a:t>
            </a:r>
            <a:r>
              <a:rPr lang="de-DE" baseline="0" dirty="0" smtClean="0"/>
              <a:t> 2/2008, S. 33</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58</a:t>
            </a:fld>
            <a:endParaRPr lang="de-DE"/>
          </a:p>
        </p:txBody>
      </p:sp>
    </p:spTree>
    <p:extLst>
      <p:ext uri="{BB962C8B-B14F-4D97-AF65-F5344CB8AC3E}">
        <p14:creationId xmlns:p14="http://schemas.microsoft.com/office/powerpoint/2010/main" val="228546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1900" b="0" i="0" u="none" strike="noStrike" kern="1200" cap="none" spc="0" normalizeH="0" baseline="0" noProof="0" dirty="0" smtClean="0">
                <a:ln>
                  <a:noFill/>
                </a:ln>
                <a:solidFill>
                  <a:prstClr val="black"/>
                </a:solidFill>
                <a:effectLst/>
                <a:uLnTx/>
                <a:uFillTx/>
                <a:latin typeface="+mn-lt"/>
                <a:ea typeface="Times New Roman"/>
                <a:cs typeface="+mn-cs"/>
              </a:rPr>
              <a:t>vgl. dazu auch </a:t>
            </a:r>
            <a:r>
              <a:rPr kumimoji="0" lang="de-DE" sz="1900" b="0" i="0" u="none" strike="noStrike" kern="1200" cap="none" spc="0" normalizeH="0" baseline="0" noProof="0" dirty="0" err="1" smtClean="0">
                <a:ln>
                  <a:noFill/>
                </a:ln>
                <a:solidFill>
                  <a:prstClr val="black"/>
                </a:solidFill>
                <a:effectLst/>
                <a:uLnTx/>
                <a:uFillTx/>
                <a:latin typeface="+mn-lt"/>
                <a:ea typeface="Times New Roman"/>
                <a:cs typeface="+mn-cs"/>
              </a:rPr>
              <a:t>Spiekermann</a:t>
            </a:r>
            <a:r>
              <a:rPr kumimoji="0" lang="de-DE" sz="1900" b="0" i="0" u="none" strike="noStrike" kern="1200" cap="none" spc="0" normalizeH="0" baseline="0" noProof="0" dirty="0" smtClean="0">
                <a:ln>
                  <a:noFill/>
                </a:ln>
                <a:solidFill>
                  <a:prstClr val="black"/>
                </a:solidFill>
                <a:effectLst/>
                <a:uLnTx/>
                <a:uFillTx/>
                <a:latin typeface="+mn-lt"/>
                <a:ea typeface="Times New Roman"/>
                <a:cs typeface="+mn-cs"/>
              </a:rPr>
              <a:t>, S. 18-26.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59</a:t>
            </a:fld>
            <a:endParaRPr lang="de-DE">
              <a:solidFill>
                <a:prstClr val="black"/>
              </a:solidFill>
            </a:endParaRPr>
          </a:p>
        </p:txBody>
      </p:sp>
    </p:spTree>
    <p:extLst>
      <p:ext uri="{BB962C8B-B14F-4D97-AF65-F5344CB8AC3E}">
        <p14:creationId xmlns:p14="http://schemas.microsoft.com/office/powerpoint/2010/main" val="1403013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300" b="0" i="0" u="none" strike="noStrike" kern="1200" cap="none" spc="0" normalizeH="0" baseline="0" noProof="0" dirty="0" smtClean="0">
                <a:ln>
                  <a:noFill/>
                </a:ln>
                <a:solidFill>
                  <a:prstClr val="black"/>
                </a:solidFill>
                <a:effectLst/>
                <a:uLnTx/>
                <a:uFillTx/>
                <a:latin typeface="+mn-lt"/>
                <a:ea typeface="Times New Roman"/>
                <a:cs typeface="+mn-cs"/>
              </a:rPr>
              <a:t>in: ZDF heute </a:t>
            </a:r>
            <a:r>
              <a:rPr kumimoji="0" lang="de-DE" sz="3300" b="0" i="0" u="none" strike="noStrike" kern="1200" cap="none" spc="0" normalizeH="0" baseline="0" noProof="0" dirty="0" err="1" smtClean="0">
                <a:ln>
                  <a:noFill/>
                </a:ln>
                <a:solidFill>
                  <a:prstClr val="black"/>
                </a:solidFill>
                <a:effectLst/>
                <a:uLnTx/>
                <a:uFillTx/>
                <a:latin typeface="+mn-lt"/>
                <a:ea typeface="Times New Roman"/>
                <a:cs typeface="+mn-cs"/>
              </a:rPr>
              <a:t>journal</a:t>
            </a:r>
            <a:r>
              <a:rPr kumimoji="0" lang="de-DE" sz="3300" b="0" i="0" u="none" strike="noStrike" kern="1200" cap="none" spc="0" normalizeH="0" baseline="0" noProof="0" dirty="0" smtClean="0">
                <a:ln>
                  <a:noFill/>
                </a:ln>
                <a:solidFill>
                  <a:prstClr val="black"/>
                </a:solidFill>
                <a:effectLst/>
                <a:uLnTx/>
                <a:uFillTx/>
                <a:latin typeface="+mn-lt"/>
                <a:ea typeface="Times New Roman"/>
                <a:cs typeface="+mn-cs"/>
              </a:rPr>
              <a:t> vom 02.09.2009 „Einkaufsparadies der alten Dame“. Bericht über eine Einkaufsmeile für Ältere in Tokio.</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60</a:t>
            </a:fld>
            <a:endParaRPr lang="de-DE">
              <a:solidFill>
                <a:prstClr val="black"/>
              </a:solidFill>
            </a:endParaRPr>
          </a:p>
        </p:txBody>
      </p:sp>
    </p:spTree>
    <p:extLst>
      <p:ext uri="{BB962C8B-B14F-4D97-AF65-F5344CB8AC3E}">
        <p14:creationId xmlns:p14="http://schemas.microsoft.com/office/powerpoint/2010/main" val="140301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Beatles „</a:t>
            </a:r>
            <a:r>
              <a:rPr lang="de-DE" dirty="0" err="1" smtClean="0"/>
              <a:t>When</a:t>
            </a:r>
            <a:r>
              <a:rPr lang="de-DE" dirty="0" smtClean="0"/>
              <a:t> </a:t>
            </a:r>
            <a:r>
              <a:rPr lang="de-DE" dirty="0" err="1" smtClean="0"/>
              <a:t>I´m</a:t>
            </a:r>
            <a:r>
              <a:rPr lang="de-DE" smtClean="0"/>
              <a:t> 64“ (1967)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6</a:t>
            </a:fld>
            <a:endParaRPr lang="de-DE"/>
          </a:p>
        </p:txBody>
      </p:sp>
    </p:spTree>
    <p:extLst>
      <p:ext uri="{BB962C8B-B14F-4D97-AF65-F5344CB8AC3E}">
        <p14:creationId xmlns:p14="http://schemas.microsoft.com/office/powerpoint/2010/main" val="33523603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1900" b="0" i="0" u="none" strike="noStrike" kern="1200" cap="none" spc="0" normalizeH="0" baseline="0" noProof="0" dirty="0" smtClean="0">
                <a:ln>
                  <a:noFill/>
                </a:ln>
                <a:solidFill>
                  <a:prstClr val="black"/>
                </a:solidFill>
                <a:effectLst/>
                <a:uLnTx/>
                <a:uFillTx/>
                <a:latin typeface="+mn-lt"/>
                <a:ea typeface="Times New Roman"/>
                <a:cs typeface="+mn-cs"/>
              </a:rPr>
              <a:t>vgl. dazu auch </a:t>
            </a:r>
            <a:r>
              <a:rPr kumimoji="0" lang="de-DE" sz="1900" b="0" i="0" u="none" strike="noStrike" kern="1200" cap="none" spc="0" normalizeH="0" baseline="0" noProof="0" dirty="0" err="1" smtClean="0">
                <a:ln>
                  <a:noFill/>
                </a:ln>
                <a:solidFill>
                  <a:prstClr val="black"/>
                </a:solidFill>
                <a:effectLst/>
                <a:uLnTx/>
                <a:uFillTx/>
                <a:latin typeface="+mn-lt"/>
                <a:ea typeface="Times New Roman"/>
                <a:cs typeface="+mn-cs"/>
              </a:rPr>
              <a:t>Spiekermann</a:t>
            </a:r>
            <a:r>
              <a:rPr kumimoji="0" lang="de-DE" sz="1900" b="0" i="0" u="none" strike="noStrike" kern="1200" cap="none" spc="0" normalizeH="0" baseline="0" noProof="0" dirty="0" smtClean="0">
                <a:ln>
                  <a:noFill/>
                </a:ln>
                <a:solidFill>
                  <a:prstClr val="black"/>
                </a:solidFill>
                <a:effectLst/>
                <a:uLnTx/>
                <a:uFillTx/>
                <a:latin typeface="+mn-lt"/>
                <a:ea typeface="Times New Roman"/>
                <a:cs typeface="+mn-cs"/>
              </a:rPr>
              <a:t>, S. 18-26.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61</a:t>
            </a:fld>
            <a:endParaRPr lang="de-DE">
              <a:solidFill>
                <a:prstClr val="black"/>
              </a:solidFill>
            </a:endParaRPr>
          </a:p>
        </p:txBody>
      </p:sp>
    </p:spTree>
    <p:extLst>
      <p:ext uri="{BB962C8B-B14F-4D97-AF65-F5344CB8AC3E}">
        <p14:creationId xmlns:p14="http://schemas.microsoft.com/office/powerpoint/2010/main" val="14030130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1900" b="0" i="0" u="none" strike="noStrike" kern="1200" cap="none" spc="0" normalizeH="0" baseline="0" noProof="0" dirty="0" smtClean="0">
                <a:ln>
                  <a:noFill/>
                </a:ln>
                <a:solidFill>
                  <a:prstClr val="black"/>
                </a:solidFill>
                <a:effectLst/>
                <a:uLnTx/>
                <a:uFillTx/>
                <a:latin typeface="+mn-lt"/>
                <a:ea typeface="Times New Roman"/>
                <a:cs typeface="+mn-cs"/>
              </a:rPr>
              <a:t>vgl. dazu auch </a:t>
            </a:r>
            <a:r>
              <a:rPr kumimoji="0" lang="de-DE" sz="1900" b="0" i="0" u="none" strike="noStrike" kern="1200" cap="none" spc="0" normalizeH="0" baseline="0" noProof="0" dirty="0" err="1" smtClean="0">
                <a:ln>
                  <a:noFill/>
                </a:ln>
                <a:solidFill>
                  <a:prstClr val="black"/>
                </a:solidFill>
                <a:effectLst/>
                <a:uLnTx/>
                <a:uFillTx/>
                <a:latin typeface="+mn-lt"/>
                <a:ea typeface="Times New Roman"/>
                <a:cs typeface="+mn-cs"/>
              </a:rPr>
              <a:t>Spiekermann</a:t>
            </a:r>
            <a:r>
              <a:rPr kumimoji="0" lang="de-DE" sz="1900" b="0" i="0" u="none" strike="noStrike" kern="1200" cap="none" spc="0" normalizeH="0" baseline="0" noProof="0" dirty="0" smtClean="0">
                <a:ln>
                  <a:noFill/>
                </a:ln>
                <a:solidFill>
                  <a:prstClr val="black"/>
                </a:solidFill>
                <a:effectLst/>
                <a:uLnTx/>
                <a:uFillTx/>
                <a:latin typeface="+mn-lt"/>
                <a:ea typeface="Times New Roman"/>
                <a:cs typeface="+mn-cs"/>
              </a:rPr>
              <a:t>, S. 18-26.</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62</a:t>
            </a:fld>
            <a:endParaRPr lang="de-DE">
              <a:solidFill>
                <a:prstClr val="black"/>
              </a:solidFill>
            </a:endParaRPr>
          </a:p>
        </p:txBody>
      </p:sp>
    </p:spTree>
    <p:extLst>
      <p:ext uri="{BB962C8B-B14F-4D97-AF65-F5344CB8AC3E}">
        <p14:creationId xmlns:p14="http://schemas.microsoft.com/office/powerpoint/2010/main" val="14030130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Vgl. Günter Kleinen: Musikalische Sozialisation,</a:t>
            </a:r>
            <a:r>
              <a:rPr lang="de-DE" baseline="0" dirty="0" smtClean="0"/>
              <a:t> in: Herbert Bruhn, Reinhard </a:t>
            </a:r>
            <a:r>
              <a:rPr lang="de-DE" baseline="0" dirty="0" err="1" smtClean="0"/>
              <a:t>Kopiez</a:t>
            </a:r>
            <a:r>
              <a:rPr lang="de-DE" baseline="0" dirty="0" smtClean="0"/>
              <a:t>, Andreas C. Lehmann: Musikpsychologie. Das neue Handbuch, </a:t>
            </a:r>
            <a:r>
              <a:rPr lang="de-DE" baseline="0" dirty="0" err="1" smtClean="0"/>
              <a:t>reinbek</a:t>
            </a:r>
            <a:r>
              <a:rPr lang="de-DE" baseline="0" dirty="0" smtClean="0"/>
              <a:t> bei Hamburg 2008, S. 37-66</a:t>
            </a:r>
            <a:endParaRPr lang="de-DE" dirty="0"/>
          </a:p>
        </p:txBody>
      </p:sp>
      <p:sp>
        <p:nvSpPr>
          <p:cNvPr id="4" name="Foliennummernplatzhalter 3"/>
          <p:cNvSpPr>
            <a:spLocks noGrp="1"/>
          </p:cNvSpPr>
          <p:nvPr>
            <p:ph type="sldNum" sz="quarter" idx="10"/>
          </p:nvPr>
        </p:nvSpPr>
        <p:spPr/>
        <p:txBody>
          <a:bodyPr/>
          <a:lstStyle/>
          <a:p>
            <a:fld id="{16F63D18-7CCF-416D-A09A-89C7C323E56D}" type="slidenum">
              <a:rPr lang="de-DE" smtClean="0"/>
              <a:t>65</a:t>
            </a:fld>
            <a:endParaRPr lang="de-DE"/>
          </a:p>
        </p:txBody>
      </p:sp>
    </p:spTree>
    <p:extLst>
      <p:ext uri="{BB962C8B-B14F-4D97-AF65-F5344CB8AC3E}">
        <p14:creationId xmlns:p14="http://schemas.microsoft.com/office/powerpoint/2010/main" val="12911959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Vgl. Günter Kleinen: Musikalische Sozialisation, in: Herbert Bruhn, Reinhard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Kopiez</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Andreas C. Lehmann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Hg</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Musikpsychologie. Das neue Handbuch, Reinbek bei Hamburg 2008, S. 37-66</a:t>
            </a:r>
          </a:p>
          <a:p>
            <a:endParaRPr lang="de-DE" dirty="0"/>
          </a:p>
        </p:txBody>
      </p:sp>
      <p:sp>
        <p:nvSpPr>
          <p:cNvPr id="4" name="Foliennummernplatzhalter 3"/>
          <p:cNvSpPr>
            <a:spLocks noGrp="1"/>
          </p:cNvSpPr>
          <p:nvPr>
            <p:ph type="sldNum" sz="quarter" idx="10"/>
          </p:nvPr>
        </p:nvSpPr>
        <p:spPr/>
        <p:txBody>
          <a:bodyPr/>
          <a:lstStyle/>
          <a:p>
            <a:fld id="{16F63D18-7CCF-416D-A09A-89C7C323E56D}" type="slidenum">
              <a:rPr lang="de-DE" smtClean="0">
                <a:solidFill>
                  <a:prstClr val="black"/>
                </a:solidFill>
              </a:rPr>
              <a:pPr/>
              <a:t>66</a:t>
            </a:fld>
            <a:endParaRPr lang="de-DE">
              <a:solidFill>
                <a:prstClr val="black"/>
              </a:solidFill>
            </a:endParaRPr>
          </a:p>
        </p:txBody>
      </p:sp>
    </p:spTree>
    <p:extLst>
      <p:ext uri="{BB962C8B-B14F-4D97-AF65-F5344CB8AC3E}">
        <p14:creationId xmlns:p14="http://schemas.microsoft.com/office/powerpoint/2010/main" val="2992648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Vgl. W. </a:t>
            </a:r>
            <a:r>
              <a:rPr lang="de-DE" dirty="0" err="1" smtClean="0"/>
              <a:t>Jaedtke</a:t>
            </a:r>
            <a:r>
              <a:rPr lang="de-DE" dirty="0" smtClean="0"/>
              <a:t>: Popmusik als Epochenstil, in: H. Rösing, T. </a:t>
            </a:r>
            <a:r>
              <a:rPr lang="de-DE" dirty="0" err="1" smtClean="0"/>
              <a:t>Phleps</a:t>
            </a:r>
            <a:r>
              <a:rPr lang="de-DE" dirty="0" smtClean="0"/>
              <a:t> (</a:t>
            </a:r>
            <a:r>
              <a:rPr lang="de-DE" dirty="0" err="1" smtClean="0"/>
              <a:t>Hg</a:t>
            </a:r>
            <a:r>
              <a:rPr lang="de-DE" dirty="0" smtClean="0"/>
              <a:t>.): Populäre Musik im kulturwissenschaftlichen Diskurs, Karben 2000, S. 201-216</a:t>
            </a:r>
            <a:endParaRPr lang="de-DE" dirty="0"/>
          </a:p>
        </p:txBody>
      </p:sp>
      <p:sp>
        <p:nvSpPr>
          <p:cNvPr id="4" name="Foliennummernplatzhalter 3"/>
          <p:cNvSpPr>
            <a:spLocks noGrp="1"/>
          </p:cNvSpPr>
          <p:nvPr>
            <p:ph type="sldNum" sz="quarter" idx="10"/>
          </p:nvPr>
        </p:nvSpPr>
        <p:spPr/>
        <p:txBody>
          <a:bodyPr/>
          <a:lstStyle/>
          <a:p>
            <a:fld id="{16F63D18-7CCF-416D-A09A-89C7C323E56D}" type="slidenum">
              <a:rPr lang="de-DE" smtClean="0">
                <a:solidFill>
                  <a:prstClr val="black"/>
                </a:solidFill>
              </a:rPr>
              <a:pPr/>
              <a:t>67</a:t>
            </a:fld>
            <a:endParaRPr lang="de-DE">
              <a:solidFill>
                <a:prstClr val="black"/>
              </a:solidFill>
            </a:endParaRPr>
          </a:p>
        </p:txBody>
      </p:sp>
    </p:spTree>
    <p:extLst>
      <p:ext uri="{BB962C8B-B14F-4D97-AF65-F5344CB8AC3E}">
        <p14:creationId xmlns:p14="http://schemas.microsoft.com/office/powerpoint/2010/main" val="22073053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Vgl. Günter Kleinen: Musikalische Sozialisation, in: Herbert Bruhn, Reinhard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Kopiez</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Andreas C. Lehmann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Hg</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Musikpsychologie. Das neue Handbuch, Reinbek bei Hamburg 2008, S. 38 f.</a:t>
            </a:r>
          </a:p>
          <a:p>
            <a:endParaRPr lang="de-DE" dirty="0"/>
          </a:p>
        </p:txBody>
      </p:sp>
      <p:sp>
        <p:nvSpPr>
          <p:cNvPr id="4" name="Foliennummernplatzhalter 3"/>
          <p:cNvSpPr>
            <a:spLocks noGrp="1"/>
          </p:cNvSpPr>
          <p:nvPr>
            <p:ph type="sldNum" sz="quarter" idx="10"/>
          </p:nvPr>
        </p:nvSpPr>
        <p:spPr/>
        <p:txBody>
          <a:bodyPr/>
          <a:lstStyle/>
          <a:p>
            <a:fld id="{16F63D18-7CCF-416D-A09A-89C7C323E56D}" type="slidenum">
              <a:rPr lang="de-DE" smtClean="0">
                <a:solidFill>
                  <a:prstClr val="black"/>
                </a:solidFill>
              </a:rPr>
              <a:pPr/>
              <a:t>68</a:t>
            </a:fld>
            <a:endParaRPr lang="de-DE">
              <a:solidFill>
                <a:prstClr val="black"/>
              </a:solidFill>
            </a:endParaRPr>
          </a:p>
        </p:txBody>
      </p:sp>
    </p:spTree>
    <p:extLst>
      <p:ext uri="{BB962C8B-B14F-4D97-AF65-F5344CB8AC3E}">
        <p14:creationId xmlns:p14="http://schemas.microsoft.com/office/powerpoint/2010/main" val="2090306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Damen und Herren ab 65 (Pina Bausch) </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69</a:t>
            </a:fld>
            <a:endParaRPr lang="de-DE"/>
          </a:p>
        </p:txBody>
      </p:sp>
    </p:spTree>
    <p:extLst>
      <p:ext uri="{BB962C8B-B14F-4D97-AF65-F5344CB8AC3E}">
        <p14:creationId xmlns:p14="http://schemas.microsoft.com/office/powerpoint/2010/main" val="9852736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Inlet</a:t>
            </a:r>
            <a:r>
              <a:rPr lang="de-DE" dirty="0" smtClean="0"/>
              <a:t> DVD</a:t>
            </a:r>
            <a:r>
              <a:rPr lang="de-DE" baseline="0" dirty="0" smtClean="0"/>
              <a:t> „Damen und Herren ab 65“</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70</a:t>
            </a:fld>
            <a:endParaRPr lang="de-DE"/>
          </a:p>
        </p:txBody>
      </p:sp>
    </p:spTree>
    <p:extLst>
      <p:ext uri="{BB962C8B-B14F-4D97-AF65-F5344CB8AC3E}">
        <p14:creationId xmlns:p14="http://schemas.microsoft.com/office/powerpoint/2010/main" val="13595233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Inlet</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DVD „Damen und Herren ab 65“</a:t>
            </a: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71</a:t>
            </a:fld>
            <a:endParaRPr lang="de-DE"/>
          </a:p>
        </p:txBody>
      </p:sp>
    </p:spTree>
    <p:extLst>
      <p:ext uri="{BB962C8B-B14F-4D97-AF65-F5344CB8AC3E}">
        <p14:creationId xmlns:p14="http://schemas.microsoft.com/office/powerpoint/2010/main" val="3432422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Inlet</a:t>
            </a:r>
            <a:r>
              <a:rPr lang="de-DE" dirty="0" smtClean="0"/>
              <a:t> DVD „</a:t>
            </a:r>
            <a:r>
              <a:rPr lang="de-DE" dirty="0" err="1" smtClean="0"/>
              <a:t>Young@Heart</a:t>
            </a:r>
            <a:r>
              <a:rPr lang="de-DE" dirty="0" smtClean="0"/>
              <a:t>“</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72</a:t>
            </a:fld>
            <a:endParaRPr lang="de-DE"/>
          </a:p>
        </p:txBody>
      </p:sp>
    </p:spTree>
    <p:extLst>
      <p:ext uri="{BB962C8B-B14F-4D97-AF65-F5344CB8AC3E}">
        <p14:creationId xmlns:p14="http://schemas.microsoft.com/office/powerpoint/2010/main" val="2735087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Simone de Beauvoir:</a:t>
            </a:r>
            <a:r>
              <a:rPr lang="de-DE" baseline="0" dirty="0" smtClean="0"/>
              <a:t> „Das Alter“,</a:t>
            </a:r>
            <a:r>
              <a:rPr lang="de-DE" dirty="0" smtClean="0"/>
              <a:t> zitiert nach: Rita Levi </a:t>
            </a:r>
            <a:r>
              <a:rPr lang="de-DE" dirty="0" err="1" smtClean="0"/>
              <a:t>Montalcini</a:t>
            </a:r>
            <a:r>
              <a:rPr lang="de-DE" dirty="0" smtClean="0"/>
              <a:t>: Ich bin ein Baum mit vielen Ästen, München 2001, S. 17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7</a:t>
            </a:fld>
            <a:endParaRPr lang="de-DE"/>
          </a:p>
        </p:txBody>
      </p:sp>
    </p:spTree>
    <p:extLst>
      <p:ext uri="{BB962C8B-B14F-4D97-AF65-F5344CB8AC3E}">
        <p14:creationId xmlns:p14="http://schemas.microsoft.com/office/powerpoint/2010/main" val="33523603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0"/>
              </a:spcAft>
            </a:pPr>
            <a:r>
              <a:rPr lang="de-DE" sz="1200" b="0" dirty="0" smtClean="0">
                <a:solidFill>
                  <a:srgbClr val="000000"/>
                </a:solidFill>
                <a:effectLst/>
                <a:latin typeface="Arial"/>
                <a:ea typeface="Times New Roman"/>
              </a:rPr>
              <a:t>Engelbert </a:t>
            </a:r>
            <a:r>
              <a:rPr lang="de-DE" sz="1200" b="0" dirty="0" err="1" smtClean="0">
                <a:solidFill>
                  <a:srgbClr val="000000"/>
                </a:solidFill>
                <a:effectLst/>
                <a:latin typeface="Arial"/>
                <a:ea typeface="Times New Roman"/>
              </a:rPr>
              <a:t>Kerkhoff</a:t>
            </a:r>
            <a:r>
              <a:rPr lang="de-DE" sz="1200" b="0" dirty="0" smtClean="0">
                <a:solidFill>
                  <a:srgbClr val="000000"/>
                </a:solidFill>
                <a:effectLst/>
                <a:latin typeface="Arial"/>
                <a:ea typeface="Times New Roman"/>
              </a:rPr>
              <a:t>: Gestalten, fühlen und genießen – Sinnfindung, Sinn(en)</a:t>
            </a:r>
            <a:r>
              <a:rPr lang="de-DE" sz="1200" b="0" dirty="0" err="1" smtClean="0">
                <a:solidFill>
                  <a:srgbClr val="000000"/>
                </a:solidFill>
                <a:effectLst/>
                <a:latin typeface="Arial"/>
                <a:ea typeface="Times New Roman"/>
              </a:rPr>
              <a:t>empfindung</a:t>
            </a:r>
            <a:r>
              <a:rPr lang="de-DE" sz="1200" b="0" dirty="0" smtClean="0">
                <a:solidFill>
                  <a:srgbClr val="000000"/>
                </a:solidFill>
                <a:effectLst/>
                <a:latin typeface="Arial"/>
                <a:ea typeface="Times New Roman"/>
              </a:rPr>
              <a:t>, Lebensfreude … ein Plädoyer für die Altenkulturarbeit, in: Engelbert </a:t>
            </a:r>
            <a:r>
              <a:rPr lang="de-DE" sz="1200" b="0" dirty="0" err="1" smtClean="0">
                <a:solidFill>
                  <a:srgbClr val="000000"/>
                </a:solidFill>
                <a:effectLst/>
                <a:latin typeface="Arial"/>
                <a:ea typeface="Times New Roman"/>
              </a:rPr>
              <a:t>Kerkhoff</a:t>
            </a:r>
            <a:r>
              <a:rPr lang="de-DE" sz="1200" b="0" dirty="0" smtClean="0">
                <a:solidFill>
                  <a:srgbClr val="000000"/>
                </a:solidFill>
                <a:effectLst/>
                <a:latin typeface="Arial"/>
                <a:ea typeface="Times New Roman"/>
              </a:rPr>
              <a:t>, Claudia </a:t>
            </a:r>
            <a:r>
              <a:rPr lang="de-DE" sz="1200" b="0" dirty="0" err="1" smtClean="0">
                <a:solidFill>
                  <a:srgbClr val="000000"/>
                </a:solidFill>
                <a:effectLst/>
                <a:latin typeface="Arial"/>
                <a:ea typeface="Times New Roman"/>
              </a:rPr>
              <a:t>Kewitz</a:t>
            </a:r>
            <a:r>
              <a:rPr lang="de-DE" sz="1200" b="0" dirty="0" smtClean="0">
                <a:solidFill>
                  <a:srgbClr val="000000"/>
                </a:solidFill>
                <a:effectLst/>
                <a:latin typeface="Arial"/>
                <a:ea typeface="Times New Roman"/>
              </a:rPr>
              <a:t> (</a:t>
            </a:r>
            <a:r>
              <a:rPr lang="de-DE" sz="1200" b="0" dirty="0" err="1" smtClean="0">
                <a:solidFill>
                  <a:srgbClr val="000000"/>
                </a:solidFill>
                <a:effectLst/>
                <a:latin typeface="Arial"/>
                <a:ea typeface="Times New Roman"/>
              </a:rPr>
              <a:t>Hg</a:t>
            </a:r>
            <a:r>
              <a:rPr lang="de-DE" sz="1200" b="0" dirty="0" smtClean="0">
                <a:solidFill>
                  <a:srgbClr val="000000"/>
                </a:solidFill>
                <a:effectLst/>
                <a:latin typeface="Arial"/>
                <a:ea typeface="Times New Roman"/>
              </a:rPr>
              <a:t>.): Impulse zur Altenkulturarbeit, Mönchengladbach 1997, S. 15</a:t>
            </a:r>
            <a:endParaRPr lang="de-DE" sz="1200" b="1" dirty="0" smtClean="0">
              <a:solidFill>
                <a:srgbClr val="000000"/>
              </a:solidFill>
              <a:effectLst/>
              <a:latin typeface="Arial"/>
              <a:ea typeface="Times New Roman"/>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74</a:t>
            </a:fld>
            <a:endParaRPr lang="de-DE">
              <a:solidFill>
                <a:prstClr val="black"/>
              </a:solidFill>
            </a:endParaRPr>
          </a:p>
        </p:txBody>
      </p:sp>
    </p:spTree>
    <p:extLst>
      <p:ext uri="{BB962C8B-B14F-4D97-AF65-F5344CB8AC3E}">
        <p14:creationId xmlns:p14="http://schemas.microsoft.com/office/powerpoint/2010/main" val="41269888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Vgl</a:t>
            </a:r>
            <a:r>
              <a:rPr kumimoji="0" lang="en-GB" sz="1900" b="0" i="0" u="none" strike="noStrike" kern="1200" cap="none" spc="0" normalizeH="0" baseline="0" noProof="0" dirty="0" smtClean="0">
                <a:ln>
                  <a:noFill/>
                </a:ln>
                <a:solidFill>
                  <a:srgbClr val="000000"/>
                </a:solidFill>
                <a:effectLst/>
                <a:uLnTx/>
                <a:uFillTx/>
                <a:latin typeface="Arial"/>
                <a:ea typeface="Times New Roman"/>
                <a:cs typeface="+mn-cs"/>
              </a:rPr>
              <a:t>. </a:t>
            </a: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Arbeitshilfe</a:t>
            </a:r>
            <a:r>
              <a:rPr kumimoji="0" lang="en-GB" sz="1900" b="0" i="0" u="none" strike="noStrike" kern="1200" cap="none" spc="0" normalizeH="0" baseline="0" noProof="0" dirty="0" smtClean="0">
                <a:ln>
                  <a:noFill/>
                </a:ln>
                <a:solidFill>
                  <a:srgbClr val="000000"/>
                </a:solidFill>
                <a:effectLst/>
                <a:uLnTx/>
                <a:uFillTx/>
                <a:latin typeface="Arial"/>
                <a:ea typeface="Times New Roman"/>
                <a:cs typeface="+mn-cs"/>
              </a:rPr>
              <a:t> </a:t>
            </a: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Rhythmik</a:t>
            </a:r>
            <a:r>
              <a:rPr kumimoji="0" lang="en-GB" sz="1900" b="0" i="0" u="none" strike="noStrike" kern="1200" cap="none" spc="0" normalizeH="0" baseline="0" noProof="0" dirty="0" smtClean="0">
                <a:ln>
                  <a:noFill/>
                </a:ln>
                <a:solidFill>
                  <a:srgbClr val="000000"/>
                </a:solidFill>
                <a:effectLst/>
                <a:uLnTx/>
                <a:uFillTx/>
                <a:latin typeface="Arial"/>
                <a:ea typeface="Times New Roman"/>
                <a:cs typeface="+mn-cs"/>
              </a:rPr>
              <a:t> </a:t>
            </a: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VdM</a:t>
            </a: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76</a:t>
            </a:fld>
            <a:endParaRPr lang="de-DE"/>
          </a:p>
        </p:txBody>
      </p:sp>
    </p:spTree>
    <p:extLst>
      <p:ext uri="{BB962C8B-B14F-4D97-AF65-F5344CB8AC3E}">
        <p14:creationId xmlns:p14="http://schemas.microsoft.com/office/powerpoint/2010/main" val="14030130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Vgl</a:t>
            </a:r>
            <a:r>
              <a:rPr kumimoji="0" lang="en-GB" sz="1900" b="0" i="0" u="none" strike="noStrike" kern="1200" cap="none" spc="0" normalizeH="0" baseline="0" noProof="0" dirty="0" smtClean="0">
                <a:ln>
                  <a:noFill/>
                </a:ln>
                <a:solidFill>
                  <a:srgbClr val="000000"/>
                </a:solidFill>
                <a:effectLst/>
                <a:uLnTx/>
                <a:uFillTx/>
                <a:latin typeface="Arial"/>
                <a:ea typeface="Times New Roman"/>
                <a:cs typeface="+mn-cs"/>
              </a:rPr>
              <a:t>. </a:t>
            </a: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Arbeitshilfe</a:t>
            </a:r>
            <a:r>
              <a:rPr kumimoji="0" lang="en-GB" sz="1900" b="0" i="0" u="none" strike="noStrike" kern="1200" cap="none" spc="0" normalizeH="0" baseline="0" noProof="0" dirty="0" smtClean="0">
                <a:ln>
                  <a:noFill/>
                </a:ln>
                <a:solidFill>
                  <a:srgbClr val="000000"/>
                </a:solidFill>
                <a:effectLst/>
                <a:uLnTx/>
                <a:uFillTx/>
                <a:latin typeface="Arial"/>
                <a:ea typeface="Times New Roman"/>
                <a:cs typeface="+mn-cs"/>
              </a:rPr>
              <a:t> </a:t>
            </a:r>
            <a:r>
              <a:rPr kumimoji="0" lang="en-GB" sz="1900" b="0" i="0" u="none" strike="noStrike" kern="1200" cap="none" spc="0" normalizeH="0" baseline="0" noProof="0" smtClean="0">
                <a:ln>
                  <a:noFill/>
                </a:ln>
                <a:solidFill>
                  <a:srgbClr val="000000"/>
                </a:solidFill>
                <a:effectLst/>
                <a:uLnTx/>
                <a:uFillTx/>
                <a:latin typeface="Arial"/>
                <a:ea typeface="Times New Roman"/>
                <a:cs typeface="+mn-cs"/>
              </a:rPr>
              <a:t>Rhythmik </a:t>
            </a: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VdM</a:t>
            </a: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77</a:t>
            </a:fld>
            <a:endParaRPr lang="de-DE"/>
          </a:p>
        </p:txBody>
      </p:sp>
    </p:spTree>
    <p:extLst>
      <p:ext uri="{BB962C8B-B14F-4D97-AF65-F5344CB8AC3E}">
        <p14:creationId xmlns:p14="http://schemas.microsoft.com/office/powerpoint/2010/main" val="14030130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Vgl</a:t>
            </a:r>
            <a:r>
              <a:rPr kumimoji="0" lang="en-GB" sz="1900" b="0" i="0" u="none" strike="noStrike" kern="1200" cap="none" spc="0" normalizeH="0" baseline="0" noProof="0" dirty="0" smtClean="0">
                <a:ln>
                  <a:noFill/>
                </a:ln>
                <a:solidFill>
                  <a:srgbClr val="000000"/>
                </a:solidFill>
                <a:effectLst/>
                <a:uLnTx/>
                <a:uFillTx/>
                <a:latin typeface="Arial"/>
                <a:ea typeface="Times New Roman"/>
                <a:cs typeface="+mn-cs"/>
              </a:rPr>
              <a:t>. </a:t>
            </a: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Arbeitshilfe</a:t>
            </a:r>
            <a:r>
              <a:rPr kumimoji="0" lang="en-GB" sz="1900" b="0" i="0" u="none" strike="noStrike" kern="1200" cap="none" spc="0" normalizeH="0" baseline="0" noProof="0" dirty="0" smtClean="0">
                <a:ln>
                  <a:noFill/>
                </a:ln>
                <a:solidFill>
                  <a:srgbClr val="000000"/>
                </a:solidFill>
                <a:effectLst/>
                <a:uLnTx/>
                <a:uFillTx/>
                <a:latin typeface="Arial"/>
                <a:ea typeface="Times New Roman"/>
                <a:cs typeface="+mn-cs"/>
              </a:rPr>
              <a:t> </a:t>
            </a:r>
            <a:r>
              <a:rPr kumimoji="0" lang="en-GB" sz="1900" b="0" i="0" u="none" strike="noStrike" kern="1200" cap="none" spc="0" normalizeH="0" baseline="0" noProof="0" smtClean="0">
                <a:ln>
                  <a:noFill/>
                </a:ln>
                <a:solidFill>
                  <a:srgbClr val="000000"/>
                </a:solidFill>
                <a:effectLst/>
                <a:uLnTx/>
                <a:uFillTx/>
                <a:latin typeface="Arial"/>
                <a:ea typeface="Times New Roman"/>
                <a:cs typeface="+mn-cs"/>
              </a:rPr>
              <a:t>Rhythmik </a:t>
            </a:r>
            <a:r>
              <a:rPr kumimoji="0" lang="en-GB" sz="1900" b="0" i="0" u="none" strike="noStrike" kern="1200" cap="none" spc="0" normalizeH="0" baseline="0" noProof="0" dirty="0" err="1" smtClean="0">
                <a:ln>
                  <a:noFill/>
                </a:ln>
                <a:solidFill>
                  <a:srgbClr val="000000"/>
                </a:solidFill>
                <a:effectLst/>
                <a:uLnTx/>
                <a:uFillTx/>
                <a:latin typeface="Arial"/>
                <a:ea typeface="Times New Roman"/>
                <a:cs typeface="+mn-cs"/>
              </a:rPr>
              <a:t>VdM</a:t>
            </a: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78</a:t>
            </a:fld>
            <a:endParaRPr lang="de-DE"/>
          </a:p>
        </p:txBody>
      </p:sp>
    </p:spTree>
    <p:extLst>
      <p:ext uri="{BB962C8B-B14F-4D97-AF65-F5344CB8AC3E}">
        <p14:creationId xmlns:p14="http://schemas.microsoft.com/office/powerpoint/2010/main" val="14030130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79</a:t>
            </a:fld>
            <a:endParaRPr lang="de-DE"/>
          </a:p>
        </p:txBody>
      </p:sp>
    </p:spTree>
    <p:extLst>
      <p:ext uri="{BB962C8B-B14F-4D97-AF65-F5344CB8AC3E}">
        <p14:creationId xmlns:p14="http://schemas.microsoft.com/office/powerpoint/2010/main" val="14030130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80</a:t>
            </a:fld>
            <a:endParaRPr lang="de-DE">
              <a:solidFill>
                <a:prstClr val="black"/>
              </a:solidFill>
            </a:endParaRPr>
          </a:p>
        </p:txBody>
      </p:sp>
    </p:spTree>
    <p:extLst>
      <p:ext uri="{BB962C8B-B14F-4D97-AF65-F5344CB8AC3E}">
        <p14:creationId xmlns:p14="http://schemas.microsoft.com/office/powerpoint/2010/main" val="14030130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1" i="0" u="none" strike="noStrike" kern="1200" cap="none" spc="0" normalizeH="0" baseline="0" noProof="0" dirty="0" smtClean="0">
              <a:ln>
                <a:noFill/>
              </a:ln>
              <a:solidFill>
                <a:srgbClr val="000000"/>
              </a:solidFill>
              <a:effectLst/>
              <a:uLnTx/>
              <a:uFillTx/>
              <a:latin typeface="Arial"/>
              <a:ea typeface="Times New Roman"/>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9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t>81</a:t>
            </a:fld>
            <a:endParaRPr lang="de-DE"/>
          </a:p>
        </p:txBody>
      </p:sp>
    </p:spTree>
    <p:extLst>
      <p:ext uri="{BB962C8B-B14F-4D97-AF65-F5344CB8AC3E}">
        <p14:creationId xmlns:p14="http://schemas.microsoft.com/office/powerpoint/2010/main" val="140301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Simone de Beauvoir:</a:t>
            </a:r>
            <a:r>
              <a:rPr lang="de-DE" baseline="0" dirty="0" smtClean="0"/>
              <a:t> „Das Alter“,</a:t>
            </a:r>
            <a:r>
              <a:rPr lang="de-DE" dirty="0" smtClean="0"/>
              <a:t> zitiert nach: Rita Levi </a:t>
            </a:r>
            <a:r>
              <a:rPr lang="de-DE" dirty="0" err="1" smtClean="0"/>
              <a:t>Montalcini</a:t>
            </a:r>
            <a:r>
              <a:rPr lang="de-DE" dirty="0" smtClean="0"/>
              <a:t>: Ich bin ein Baum mit vielen Ästen, München 2001, S. 17</a:t>
            </a:r>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335236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Norberto </a:t>
            </a:r>
            <a:r>
              <a:rPr lang="de-DE" dirty="0" err="1" smtClean="0"/>
              <a:t>Bobbio</a:t>
            </a:r>
            <a:r>
              <a:rPr lang="de-DE" dirty="0" smtClean="0"/>
              <a:t> (auf</a:t>
            </a:r>
            <a:r>
              <a:rPr lang="de-DE" baseline="0" dirty="0" smtClean="0"/>
              <a:t> die 90 zugehend, in : „Vom Alter – De </a:t>
            </a:r>
            <a:r>
              <a:rPr lang="de-DE" baseline="0" dirty="0" err="1" smtClean="0"/>
              <a:t>senectute</a:t>
            </a:r>
            <a:r>
              <a:rPr lang="de-DE" baseline="0" dirty="0" smtClean="0"/>
              <a:t>), zitiert nach: </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Rita Levi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Montalcini</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Ich bin ein Baum mit vielen Ästen, München 2001, S. 17 (Philosoph)</a:t>
            </a: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79927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solidFill>
                <a:effectLst/>
                <a:uLnTx/>
                <a:uFillTx/>
                <a:latin typeface="+mn-lt"/>
                <a:ea typeface="+mn-ea"/>
                <a:cs typeface="+mn-cs"/>
              </a:rPr>
              <a:t>Rita Levi </a:t>
            </a:r>
            <a:r>
              <a:rPr kumimoji="0" lang="de-DE" sz="1200" b="0" i="0" u="none" strike="noStrike" kern="1200" cap="none" spc="0" normalizeH="0" baseline="0" noProof="0" dirty="0" err="1" smtClean="0">
                <a:ln>
                  <a:noFill/>
                </a:ln>
                <a:solidFill>
                  <a:prstClr val="black"/>
                </a:solidFill>
                <a:effectLst/>
                <a:uLnTx/>
                <a:uFillTx/>
                <a:latin typeface="+mn-lt"/>
                <a:ea typeface="+mn-ea"/>
                <a:cs typeface="+mn-cs"/>
              </a:rPr>
              <a:t>Montalcini</a:t>
            </a:r>
            <a:r>
              <a:rPr kumimoji="0" lang="de-DE" sz="1200" b="0" i="0" u="none" strike="noStrike" kern="1200" cap="none" spc="0" normalizeH="0" baseline="0" noProof="0" dirty="0" smtClean="0">
                <a:ln>
                  <a:noFill/>
                </a:ln>
                <a:solidFill>
                  <a:prstClr val="black"/>
                </a:solidFill>
                <a:effectLst/>
                <a:uLnTx/>
                <a:uFillTx/>
                <a:latin typeface="+mn-lt"/>
                <a:ea typeface="+mn-ea"/>
                <a:cs typeface="+mn-cs"/>
              </a:rPr>
              <a:t>: Ich bin ein Baum mit vielen Ästen, München 2001, S. 18 (Nobelpreis für Medizin)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smtClean="0">
              <a:ln>
                <a:noFill/>
              </a:ln>
              <a:solidFill>
                <a:prstClr val="black"/>
              </a:solidFill>
              <a:effectLst/>
              <a:uLnTx/>
              <a:uFillTx/>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1677EB3A-A195-4598-8459-8CEFA6E4DD12}"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109285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54841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3416762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490333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214507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6057718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173618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791099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058377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47090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483184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038149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6527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21185394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509788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772180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932526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503922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301139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654616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264567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114630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532664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7150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165787295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768133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425300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304608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421644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115673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865844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1762066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830436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275456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25357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145688358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906166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275755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93352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380241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653850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126798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129690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999432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816445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25732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21586126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900616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243181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615022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635727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1850190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607593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7886584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9949569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63559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87468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t>16.12.2012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38579699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621627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754194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726402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99617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89198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201069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208396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626670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4561266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77903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t>16.12.2012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5964792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663120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904980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459524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22395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2154687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480756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26471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3748806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853873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80832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t>16.12.2012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33618403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933306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103141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380952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791516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929215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431328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5420312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367550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1143701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16662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t>16.12.2012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38529121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376563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766021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207444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447854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842928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070346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1766188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7683185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593654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5630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t>16.12.2012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17376380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5911501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8201307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4547719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190833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562002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7030720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6844939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8803057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891673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6901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1297228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t>16.12.2012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65484255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665926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52384418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2920366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31629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4430423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9116944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8961849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051689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497486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39905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103552555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3497537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3438544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8719022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2604995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506631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4857660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2981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5750206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3699548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362585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258397534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5100913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5" name="Fußzeilenplatzhalter 4"/>
          <p:cNvSpPr>
            <a:spLocks noGrp="1"/>
          </p:cNvSpPr>
          <p:nvPr>
            <p:ph type="ftr" sz="quarter" idx="11"/>
          </p:nvPr>
        </p:nvSpPr>
        <p:spPr/>
        <p:txBody>
          <a:bodyPr/>
          <a:lstStyle/>
          <a:p>
            <a:endParaRPr lang="de-DE">
              <a:solidFill>
                <a:prstClr val="white">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33339856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5" name="Fußzeilenplatzhalter 4"/>
          <p:cNvSpPr>
            <a:spLocks noGrp="1"/>
          </p:cNvSpPr>
          <p:nvPr>
            <p:ph type="ftr" sz="quarter" idx="11"/>
          </p:nvPr>
        </p:nvSpPr>
        <p:spPr/>
        <p:txBody>
          <a:bodyPr/>
          <a:lstStyle/>
          <a:p>
            <a:endParaRPr lang="de-DE">
              <a:solidFill>
                <a:prstClr val="white">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145536361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5" name="Fußzeilenplatzhalter 4"/>
          <p:cNvSpPr>
            <a:spLocks noGrp="1"/>
          </p:cNvSpPr>
          <p:nvPr>
            <p:ph type="ftr" sz="quarter" idx="11"/>
          </p:nvPr>
        </p:nvSpPr>
        <p:spPr/>
        <p:txBody>
          <a:bodyPr/>
          <a:lstStyle/>
          <a:p>
            <a:endParaRPr lang="de-DE">
              <a:solidFill>
                <a:prstClr val="white">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29678715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6" name="Fußzeilenplatzhalter 5"/>
          <p:cNvSpPr>
            <a:spLocks noGrp="1"/>
          </p:cNvSpPr>
          <p:nvPr>
            <p:ph type="ftr" sz="quarter" idx="11"/>
          </p:nvPr>
        </p:nvSpPr>
        <p:spPr/>
        <p:txBody>
          <a:bodyPr/>
          <a:lstStyle/>
          <a:p>
            <a:endParaRPr lang="de-DE">
              <a:solidFill>
                <a:prstClr val="white">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279543212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8" name="Fußzeilenplatzhalter 7"/>
          <p:cNvSpPr>
            <a:spLocks noGrp="1"/>
          </p:cNvSpPr>
          <p:nvPr>
            <p:ph type="ftr" sz="quarter" idx="11"/>
          </p:nvPr>
        </p:nvSpPr>
        <p:spPr/>
        <p:txBody>
          <a:bodyPr/>
          <a:lstStyle/>
          <a:p>
            <a:endParaRPr lang="de-DE">
              <a:solidFill>
                <a:prstClr val="white">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151169875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4" name="Fußzeilenplatzhalter 3"/>
          <p:cNvSpPr>
            <a:spLocks noGrp="1"/>
          </p:cNvSpPr>
          <p:nvPr>
            <p:ph type="ftr" sz="quarter" idx="11"/>
          </p:nvPr>
        </p:nvSpPr>
        <p:spPr/>
        <p:txBody>
          <a:bodyPr/>
          <a:lstStyle/>
          <a:p>
            <a:endParaRPr lang="de-DE">
              <a:solidFill>
                <a:prstClr val="white">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148904929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3" name="Fußzeilenplatzhalter 2"/>
          <p:cNvSpPr>
            <a:spLocks noGrp="1"/>
          </p:cNvSpPr>
          <p:nvPr>
            <p:ph type="ftr" sz="quarter" idx="11"/>
          </p:nvPr>
        </p:nvSpPr>
        <p:spPr/>
        <p:txBody>
          <a:bodyPr/>
          <a:lstStyle/>
          <a:p>
            <a:endParaRPr lang="de-DE">
              <a:solidFill>
                <a:prstClr val="white">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25336819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6" name="Fußzeilenplatzhalter 5"/>
          <p:cNvSpPr>
            <a:spLocks noGrp="1"/>
          </p:cNvSpPr>
          <p:nvPr>
            <p:ph type="ftr" sz="quarter" idx="11"/>
          </p:nvPr>
        </p:nvSpPr>
        <p:spPr/>
        <p:txBody>
          <a:bodyPr/>
          <a:lstStyle/>
          <a:p>
            <a:endParaRPr lang="de-DE">
              <a:solidFill>
                <a:prstClr val="white">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172853761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6" name="Fußzeilenplatzhalter 5"/>
          <p:cNvSpPr>
            <a:spLocks noGrp="1"/>
          </p:cNvSpPr>
          <p:nvPr>
            <p:ph type="ftr" sz="quarter" idx="11"/>
          </p:nvPr>
        </p:nvSpPr>
        <p:spPr/>
        <p:txBody>
          <a:bodyPr/>
          <a:lstStyle/>
          <a:p>
            <a:endParaRPr lang="de-DE">
              <a:solidFill>
                <a:prstClr val="white">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665181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4275352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5" name="Fußzeilenplatzhalter 4"/>
          <p:cNvSpPr>
            <a:spLocks noGrp="1"/>
          </p:cNvSpPr>
          <p:nvPr>
            <p:ph type="ftr" sz="quarter" idx="11"/>
          </p:nvPr>
        </p:nvSpPr>
        <p:spPr/>
        <p:txBody>
          <a:bodyPr/>
          <a:lstStyle/>
          <a:p>
            <a:endParaRPr lang="de-DE">
              <a:solidFill>
                <a:prstClr val="white">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3914732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5" name="Fußzeilenplatzhalter 4"/>
          <p:cNvSpPr>
            <a:spLocks noGrp="1"/>
          </p:cNvSpPr>
          <p:nvPr>
            <p:ph type="ftr" sz="quarter" idx="11"/>
          </p:nvPr>
        </p:nvSpPr>
        <p:spPr/>
        <p:txBody>
          <a:bodyPr/>
          <a:lstStyle/>
          <a:p>
            <a:endParaRPr lang="de-DE">
              <a:solidFill>
                <a:prstClr val="white">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595561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31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86700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67707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92527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91070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48376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t>16.12.2012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3629554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82063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2565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85434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39932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90921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409733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453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09879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51423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3107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t>16.12.2012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1997760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5687660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86654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8721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08383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68910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8775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638698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301246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04501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9056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t>16.12.2012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34016700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20534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914737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321435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75471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83526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578300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71871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390710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223122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378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t>16.12.2012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22455106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201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68661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450627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02083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925521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722477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776167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8468960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334416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0949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t>16.12.2012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3677186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348728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39057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289336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5441911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633097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9353634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679957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79441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0840660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2798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t>16.12.2012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42489427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7783921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2524676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607359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1753556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950585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467585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372527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123211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17295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05828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t>16.12.2012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69B3725-500D-4A33-9844-22B15FE2F2B6}" type="slidenum">
              <a:rPr lang="de-DE" smtClean="0"/>
              <a:t>‹Nr.›</a:t>
            </a:fld>
            <a:endParaRPr lang="de-DE"/>
          </a:p>
        </p:txBody>
      </p:sp>
    </p:spTree>
    <p:extLst>
      <p:ext uri="{BB962C8B-B14F-4D97-AF65-F5344CB8AC3E}">
        <p14:creationId xmlns:p14="http://schemas.microsoft.com/office/powerpoint/2010/main" val="40007625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08917877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6704657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925918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326880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499228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674040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9049178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851439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701822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5879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t>16.12.2012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t>‹Nr.›</a:t>
            </a:fld>
            <a:endParaRPr lang="de-DE"/>
          </a:p>
        </p:txBody>
      </p:sp>
    </p:spTree>
    <p:extLst>
      <p:ext uri="{BB962C8B-B14F-4D97-AF65-F5344CB8AC3E}">
        <p14:creationId xmlns:p14="http://schemas.microsoft.com/office/powerpoint/2010/main" val="39589575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4133093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5278829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340110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34568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86144647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5798221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82504998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5440843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95662304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8892298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t>16.12.2012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t>‹Nr.›</a:t>
            </a:fld>
            <a:endParaRPr lang="de-DE"/>
          </a:p>
        </p:txBody>
      </p:sp>
    </p:spTree>
    <p:extLst>
      <p:ext uri="{BB962C8B-B14F-4D97-AF65-F5344CB8AC3E}">
        <p14:creationId xmlns:p14="http://schemas.microsoft.com/office/powerpoint/2010/main" val="245737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25775358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white">
                    <a:tint val="75000"/>
                  </a:prstClr>
                </a:solidFill>
              </a:rPr>
              <a:pPr/>
              <a:t>16.12.2012</a:t>
            </a:fld>
            <a:endParaRPr lang="de-DE">
              <a:solidFill>
                <a:prstClr val="white">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white">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white">
                    <a:tint val="75000"/>
                  </a:prstClr>
                </a:solidFill>
              </a:rPr>
              <a:pPr/>
              <a:t>‹Nr.›</a:t>
            </a:fld>
            <a:endParaRPr lang="de-DE">
              <a:solidFill>
                <a:prstClr val="white">
                  <a:tint val="75000"/>
                </a:prstClr>
              </a:solidFill>
            </a:endParaRPr>
          </a:p>
        </p:txBody>
      </p:sp>
    </p:spTree>
    <p:extLst>
      <p:ext uri="{BB962C8B-B14F-4D97-AF65-F5344CB8AC3E}">
        <p14:creationId xmlns:p14="http://schemas.microsoft.com/office/powerpoint/2010/main" val="1026747516"/>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646473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16537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013731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823148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927925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3364199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F213C-6BD5-4B60-931C-DE5488B8447D}" type="datetimeFigureOut">
              <a:rPr lang="de-DE" smtClean="0">
                <a:solidFill>
                  <a:prstClr val="black">
                    <a:tint val="75000"/>
                  </a:prstClr>
                </a:solidFill>
              </a:rPr>
              <a:pPr/>
              <a:t>16.12.2012</a:t>
            </a:fld>
            <a:endParaRPr lang="de-DE">
              <a:solidFill>
                <a:prstClr val="black">
                  <a:tint val="75000"/>
                </a:prstClr>
              </a:solidFill>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B3725-500D-4A33-9844-22B15FE2F2B6}"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44445656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1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6.xml"/><Relationship Id="rId1" Type="http://schemas.openxmlformats.org/officeDocument/2006/relationships/slideLayout" Target="../slideLayouts/slideLayout26.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solidFill>
            <a:srgbClr val="C00000"/>
          </a:solidFill>
        </p:spPr>
        <p:txBody>
          <a:bodyPr/>
          <a:lstStyle/>
          <a:p>
            <a:r>
              <a:rPr lang="de-DE" b="1" dirty="0" smtClean="0">
                <a:solidFill>
                  <a:schemeClr val="bg1"/>
                </a:solidFill>
              </a:rPr>
              <a:t>Beatles oder Rolling Stones? Wagner oder Brahms?</a:t>
            </a:r>
            <a:endParaRPr lang="de-DE" b="1" dirty="0">
              <a:solidFill>
                <a:schemeClr val="bg1"/>
              </a:solidFill>
            </a:endParaRPr>
          </a:p>
        </p:txBody>
      </p:sp>
      <p:sp>
        <p:nvSpPr>
          <p:cNvPr id="3" name="Untertitel 2"/>
          <p:cNvSpPr>
            <a:spLocks noGrp="1"/>
          </p:cNvSpPr>
          <p:nvPr>
            <p:ph type="subTitle" idx="1"/>
          </p:nvPr>
        </p:nvSpPr>
        <p:spPr/>
        <p:txBody>
          <a:bodyPr/>
          <a:lstStyle/>
          <a:p>
            <a:r>
              <a:rPr lang="de-DE" dirty="0" smtClean="0">
                <a:solidFill>
                  <a:schemeClr val="tx1">
                    <a:lumMod val="75000"/>
                    <a:lumOff val="25000"/>
                  </a:schemeClr>
                </a:solidFill>
              </a:rPr>
              <a:t>Von der unerträglichen Leichtigkeit des Musikgenießens im Alter</a:t>
            </a:r>
            <a:endParaRPr lang="de-DE" dirty="0">
              <a:solidFill>
                <a:schemeClr val="tx1">
                  <a:lumMod val="75000"/>
                  <a:lumOff val="25000"/>
                </a:schemeClr>
              </a:solidFill>
            </a:endParaRPr>
          </a:p>
        </p:txBody>
      </p:sp>
    </p:spTree>
    <p:extLst>
      <p:ext uri="{BB962C8B-B14F-4D97-AF65-F5344CB8AC3E}">
        <p14:creationId xmlns:p14="http://schemas.microsoft.com/office/powerpoint/2010/main" val="783273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a:solidFill>
                  <a:schemeClr val="tx1">
                    <a:lumMod val="75000"/>
                    <a:lumOff val="25000"/>
                  </a:schemeClr>
                </a:solidFill>
              </a:rPr>
              <a:t>R</a:t>
            </a:r>
            <a:r>
              <a:rPr lang="de-DE" b="1" dirty="0" smtClean="0">
                <a:solidFill>
                  <a:schemeClr val="tx1">
                    <a:lumMod val="75000"/>
                    <a:lumOff val="25000"/>
                  </a:schemeClr>
                </a:solidFill>
              </a:rPr>
              <a:t>ita Levi </a:t>
            </a:r>
            <a:r>
              <a:rPr lang="de-DE" b="1" dirty="0" err="1" smtClean="0">
                <a:solidFill>
                  <a:schemeClr val="tx1">
                    <a:lumMod val="75000"/>
                    <a:lumOff val="25000"/>
                  </a:schemeClr>
                </a:solidFill>
              </a:rPr>
              <a:t>Montalcini</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lstStyle/>
          <a:p>
            <a:pPr marL="0" indent="0">
              <a:buNone/>
            </a:pPr>
            <a:r>
              <a:rPr lang="de-DE" dirty="0" smtClean="0">
                <a:solidFill>
                  <a:schemeClr val="tx1">
                    <a:lumMod val="85000"/>
                    <a:lumOff val="15000"/>
                  </a:schemeClr>
                </a:solidFill>
              </a:rPr>
              <a:t>„Im Gegensatz zu </a:t>
            </a:r>
            <a:r>
              <a:rPr lang="de-DE" dirty="0" err="1" smtClean="0">
                <a:solidFill>
                  <a:schemeClr val="tx1">
                    <a:lumMod val="85000"/>
                    <a:lumOff val="15000"/>
                  </a:schemeClr>
                </a:solidFill>
              </a:rPr>
              <a:t>Bobbino</a:t>
            </a:r>
            <a:r>
              <a:rPr lang="de-DE" dirty="0" smtClean="0">
                <a:solidFill>
                  <a:schemeClr val="tx1">
                    <a:lumMod val="85000"/>
                    <a:lumOff val="15000"/>
                  </a:schemeClr>
                </a:solidFill>
              </a:rPr>
              <a:t> bin ich der Ansicht, dass das Alter nicht in der Erinnerung an alte </a:t>
            </a:r>
            <a:r>
              <a:rPr lang="de-DE" dirty="0">
                <a:solidFill>
                  <a:schemeClr val="tx1">
                    <a:lumMod val="85000"/>
                    <a:lumOff val="15000"/>
                  </a:schemeClr>
                </a:solidFill>
              </a:rPr>
              <a:t>Z</a:t>
            </a:r>
            <a:r>
              <a:rPr lang="de-DE" dirty="0" smtClean="0">
                <a:solidFill>
                  <a:schemeClr val="tx1">
                    <a:lumMod val="85000"/>
                    <a:lumOff val="15000"/>
                  </a:schemeClr>
                </a:solidFill>
              </a:rPr>
              <a:t>eiten gelebt werden sollte, sondern mit der Planung der eigenen Aktivitäten für die Zeit, die einem noch bleibt – sei es für einen Tag, einen Monat oder auch für Jahre. Und dabei sollten wir hoffen, noch all die Projekte realisieren zu können, die uns in jungen Jahren nicht möglich waren.“</a:t>
            </a:r>
          </a:p>
        </p:txBody>
      </p:sp>
    </p:spTree>
    <p:extLst>
      <p:ext uri="{BB962C8B-B14F-4D97-AF65-F5344CB8AC3E}">
        <p14:creationId xmlns:p14="http://schemas.microsoft.com/office/powerpoint/2010/main" val="2939690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schemeClr val="tx1">
                    <a:lumMod val="75000"/>
                    <a:lumOff val="25000"/>
                  </a:schemeClr>
                </a:solidFill>
              </a:rPr>
              <a:t>Mick Jagger </a:t>
            </a:r>
            <a:r>
              <a:rPr lang="de-DE" sz="4000" b="1" dirty="0" smtClean="0">
                <a:solidFill>
                  <a:schemeClr val="tx1">
                    <a:lumMod val="75000"/>
                    <a:lumOff val="25000"/>
                  </a:schemeClr>
                </a:solidFill>
              </a:rPr>
              <a:t>(2007 Interview mit der SZ)</a:t>
            </a:r>
            <a:r>
              <a:rPr lang="de-DE" b="1" dirty="0" smtClean="0">
                <a:solidFill>
                  <a:schemeClr val="tx1">
                    <a:lumMod val="75000"/>
                    <a:lumOff val="25000"/>
                  </a:schemeClr>
                </a:solidFill>
              </a:rPr>
              <a:t>:</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Autofit/>
          </a:bodyPr>
          <a:lstStyle/>
          <a:p>
            <a:pPr marL="0" indent="0">
              <a:buNone/>
            </a:pPr>
            <a:r>
              <a:rPr lang="de-DE" sz="1800" b="1" dirty="0">
                <a:solidFill>
                  <a:srgbClr val="333333"/>
                </a:solidFill>
                <a:latin typeface="arial"/>
              </a:rPr>
              <a:t>SZ:</a:t>
            </a:r>
            <a:r>
              <a:rPr lang="de-DE" sz="1800" dirty="0">
                <a:solidFill>
                  <a:srgbClr val="333333"/>
                </a:solidFill>
                <a:latin typeface="arial"/>
              </a:rPr>
              <a:t> Okay. 64 Jahre alt zu sein - Strafe oder Geschenk?</a:t>
            </a:r>
          </a:p>
          <a:p>
            <a:pPr marL="0" indent="0">
              <a:buNone/>
            </a:pPr>
            <a:r>
              <a:rPr lang="de-DE" sz="1800" b="1" dirty="0">
                <a:solidFill>
                  <a:srgbClr val="333333"/>
                </a:solidFill>
                <a:latin typeface="arial"/>
              </a:rPr>
              <a:t>Jagger:</a:t>
            </a:r>
            <a:r>
              <a:rPr lang="de-DE" sz="1800" dirty="0">
                <a:solidFill>
                  <a:srgbClr val="333333"/>
                </a:solidFill>
                <a:latin typeface="arial"/>
              </a:rPr>
              <a:t> Oh, Mann!</a:t>
            </a:r>
          </a:p>
          <a:p>
            <a:pPr marL="0" indent="0">
              <a:buNone/>
            </a:pPr>
            <a:r>
              <a:rPr lang="de-DE" sz="1800" b="1" dirty="0">
                <a:solidFill>
                  <a:srgbClr val="333333"/>
                </a:solidFill>
                <a:latin typeface="arial"/>
              </a:rPr>
              <a:t>SZ:</a:t>
            </a:r>
            <a:r>
              <a:rPr lang="de-DE" sz="1800" dirty="0">
                <a:solidFill>
                  <a:srgbClr val="333333"/>
                </a:solidFill>
                <a:latin typeface="arial"/>
              </a:rPr>
              <a:t> Sie wenden sich ab.</a:t>
            </a:r>
          </a:p>
          <a:p>
            <a:pPr marL="0" indent="0">
              <a:buNone/>
            </a:pPr>
            <a:r>
              <a:rPr lang="de-DE" sz="1800" b="1" dirty="0">
                <a:solidFill>
                  <a:srgbClr val="333333"/>
                </a:solidFill>
                <a:latin typeface="arial"/>
              </a:rPr>
              <a:t>Jagger:</a:t>
            </a:r>
            <a:r>
              <a:rPr lang="de-DE" sz="1800" dirty="0">
                <a:solidFill>
                  <a:srgbClr val="333333"/>
                </a:solidFill>
                <a:latin typeface="arial"/>
              </a:rPr>
              <a:t> Naja, herzlichen </a:t>
            </a:r>
            <a:r>
              <a:rPr lang="de-DE" sz="1800" dirty="0" smtClean="0">
                <a:solidFill>
                  <a:srgbClr val="333333"/>
                </a:solidFill>
                <a:latin typeface="arial"/>
              </a:rPr>
              <a:t>Glückwunsch.</a:t>
            </a:r>
          </a:p>
          <a:p>
            <a:pPr marL="0" indent="0">
              <a:buNone/>
            </a:pPr>
            <a:r>
              <a:rPr lang="de-DE" sz="1800" b="1" dirty="0" smtClean="0">
                <a:solidFill>
                  <a:srgbClr val="333333"/>
                </a:solidFill>
                <a:latin typeface="arial"/>
              </a:rPr>
              <a:t>SZ</a:t>
            </a:r>
            <a:r>
              <a:rPr lang="de-DE" sz="1800" b="1" dirty="0">
                <a:solidFill>
                  <a:srgbClr val="333333"/>
                </a:solidFill>
                <a:latin typeface="arial"/>
              </a:rPr>
              <a:t>:</a:t>
            </a:r>
            <a:r>
              <a:rPr lang="de-DE" sz="1800" dirty="0">
                <a:solidFill>
                  <a:srgbClr val="333333"/>
                </a:solidFill>
                <a:latin typeface="arial"/>
              </a:rPr>
              <a:t> Das will man halt </a:t>
            </a:r>
            <a:r>
              <a:rPr lang="de-DE" sz="1800" dirty="0" smtClean="0">
                <a:solidFill>
                  <a:srgbClr val="333333"/>
                </a:solidFill>
                <a:latin typeface="arial"/>
              </a:rPr>
              <a:t>wissen.</a:t>
            </a:r>
          </a:p>
          <a:p>
            <a:pPr marL="0" indent="0">
              <a:buNone/>
            </a:pPr>
            <a:r>
              <a:rPr lang="de-DE" sz="1800" b="1" dirty="0" smtClean="0">
                <a:solidFill>
                  <a:srgbClr val="333333"/>
                </a:solidFill>
                <a:latin typeface="arial"/>
              </a:rPr>
              <a:t>Jagger</a:t>
            </a:r>
            <a:r>
              <a:rPr lang="de-DE" sz="1800" b="1" dirty="0">
                <a:solidFill>
                  <a:srgbClr val="333333"/>
                </a:solidFill>
                <a:latin typeface="arial"/>
              </a:rPr>
              <a:t>:</a:t>
            </a:r>
            <a:r>
              <a:rPr lang="de-DE" sz="1800" dirty="0">
                <a:solidFill>
                  <a:srgbClr val="333333"/>
                </a:solidFill>
                <a:latin typeface="arial"/>
              </a:rPr>
              <a:t> Also, die Frage stellt sich doch gar nicht, ich habe mir diese Frage überhaupt noch nie gestellt, ob das eine Strafe oder ein Geschenk ist, 64 Jahre alt zu sein.</a:t>
            </a:r>
          </a:p>
          <a:p>
            <a:pPr marL="0" indent="0">
              <a:buNone/>
            </a:pPr>
            <a:r>
              <a:rPr lang="de-DE" sz="1800" b="1" dirty="0">
                <a:solidFill>
                  <a:srgbClr val="333333"/>
                </a:solidFill>
                <a:latin typeface="arial"/>
              </a:rPr>
              <a:t>SZ:</a:t>
            </a:r>
            <a:r>
              <a:rPr lang="de-DE" sz="1800" dirty="0">
                <a:solidFill>
                  <a:srgbClr val="333333"/>
                </a:solidFill>
                <a:latin typeface="arial"/>
              </a:rPr>
              <a:t> Sie sind nicht so der Melancholiker, oder?</a:t>
            </a:r>
          </a:p>
          <a:p>
            <a:pPr marL="0" indent="0">
              <a:buNone/>
            </a:pPr>
            <a:r>
              <a:rPr lang="de-DE" sz="1800" b="1" dirty="0">
                <a:solidFill>
                  <a:srgbClr val="333333"/>
                </a:solidFill>
                <a:latin typeface="arial"/>
              </a:rPr>
              <a:t>Jagger:</a:t>
            </a:r>
            <a:r>
              <a:rPr lang="de-DE" sz="1800" dirty="0">
                <a:solidFill>
                  <a:srgbClr val="333333"/>
                </a:solidFill>
                <a:latin typeface="arial"/>
              </a:rPr>
              <a:t> Nein.</a:t>
            </a:r>
          </a:p>
          <a:p>
            <a:pPr marL="0" indent="0">
              <a:buNone/>
            </a:pPr>
            <a:r>
              <a:rPr lang="de-DE" sz="1800" b="1" dirty="0">
                <a:solidFill>
                  <a:srgbClr val="333333"/>
                </a:solidFill>
                <a:latin typeface="arial"/>
              </a:rPr>
              <a:t>SZ:</a:t>
            </a:r>
            <a:r>
              <a:rPr lang="de-DE" sz="1800" dirty="0">
                <a:solidFill>
                  <a:srgbClr val="333333"/>
                </a:solidFill>
                <a:latin typeface="arial"/>
              </a:rPr>
              <a:t> Gut.</a:t>
            </a:r>
          </a:p>
          <a:p>
            <a:pPr marL="0" indent="0">
              <a:buNone/>
            </a:pPr>
            <a:r>
              <a:rPr lang="de-DE" sz="1800" b="1" dirty="0">
                <a:solidFill>
                  <a:srgbClr val="333333"/>
                </a:solidFill>
                <a:latin typeface="arial"/>
              </a:rPr>
              <a:t>Jagger:</a:t>
            </a:r>
            <a:r>
              <a:rPr lang="de-DE" sz="1800" dirty="0">
                <a:solidFill>
                  <a:srgbClr val="333333"/>
                </a:solidFill>
                <a:latin typeface="arial"/>
              </a:rPr>
              <a:t> Ich meine, die Antwort ist doch klar: Entweder du stirbst jung. Ich habe mich entschieden, nicht jung zu sterben. Also werde ich komischerweise immer älter. </a:t>
            </a:r>
            <a:r>
              <a:rPr lang="de-DE" sz="1800" dirty="0" err="1">
                <a:solidFill>
                  <a:srgbClr val="333333"/>
                </a:solidFill>
                <a:latin typeface="arial"/>
              </a:rPr>
              <a:t>That's</a:t>
            </a:r>
            <a:r>
              <a:rPr lang="de-DE" sz="1800" dirty="0">
                <a:solidFill>
                  <a:srgbClr val="333333"/>
                </a:solidFill>
                <a:latin typeface="arial"/>
              </a:rPr>
              <a:t> </a:t>
            </a:r>
            <a:r>
              <a:rPr lang="de-DE" sz="1800" dirty="0" smtClean="0">
                <a:solidFill>
                  <a:srgbClr val="333333"/>
                </a:solidFill>
                <a:latin typeface="arial"/>
              </a:rPr>
              <a:t>all.</a:t>
            </a:r>
            <a:endParaRPr lang="de-DE" sz="1800" dirty="0">
              <a:solidFill>
                <a:srgbClr val="333333"/>
              </a:solidFill>
              <a:latin typeface="arial"/>
            </a:endParaRPr>
          </a:p>
          <a:p>
            <a:pPr marL="0" indent="0">
              <a:buNone/>
            </a:pPr>
            <a:endParaRPr lang="de-DE" sz="1800" dirty="0" smtClean="0">
              <a:solidFill>
                <a:schemeClr val="tx1">
                  <a:lumMod val="85000"/>
                  <a:lumOff val="15000"/>
                </a:schemeClr>
              </a:solidFill>
            </a:endParaRPr>
          </a:p>
        </p:txBody>
      </p:sp>
    </p:spTree>
    <p:extLst>
      <p:ext uri="{BB962C8B-B14F-4D97-AF65-F5344CB8AC3E}">
        <p14:creationId xmlns:p14="http://schemas.microsoft.com/office/powerpoint/2010/main" val="1679462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Alter</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Autofit/>
          </a:bodyPr>
          <a:lstStyle/>
          <a:p>
            <a:pPr marL="0" indent="0">
              <a:spcAft>
                <a:spcPts val="0"/>
              </a:spcAft>
              <a:buNone/>
            </a:pPr>
            <a:r>
              <a:rPr lang="de-DE" sz="4400" dirty="0">
                <a:ea typeface="Times New Roman"/>
              </a:rPr>
              <a:t>Die kalendarische Perspektive der begrifflichen Einteilung der „Über-Fünfzigjährigen“ (von der Weltgesundheitsorganisation [WHO] herausgegeben; Quelle: Schöttler 1998, S. 20):</a:t>
            </a:r>
            <a:br>
              <a:rPr lang="de-DE" sz="4400" dirty="0">
                <a:ea typeface="Times New Roman"/>
              </a:rPr>
            </a:br>
            <a:endParaRPr lang="de-DE" sz="4400" dirty="0">
              <a:solidFill>
                <a:schemeClr val="tx1">
                  <a:lumMod val="85000"/>
                  <a:lumOff val="15000"/>
                </a:schemeClr>
              </a:solidFill>
            </a:endParaRPr>
          </a:p>
        </p:txBody>
      </p:sp>
    </p:spTree>
    <p:extLst>
      <p:ext uri="{BB962C8B-B14F-4D97-AF65-F5344CB8AC3E}">
        <p14:creationId xmlns:p14="http://schemas.microsoft.com/office/powerpoint/2010/main" val="3361350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Alter</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lnSpcReduction="10000"/>
          </a:bodyPr>
          <a:lstStyle/>
          <a:p>
            <a:pPr marL="0" indent="0">
              <a:spcAft>
                <a:spcPts val="0"/>
              </a:spcAft>
              <a:buNone/>
            </a:pPr>
            <a:r>
              <a:rPr lang="de-DE" sz="3500" dirty="0" smtClean="0">
                <a:ea typeface="Times New Roman"/>
              </a:rPr>
              <a:t>51-60 Jahre 	alternde </a:t>
            </a:r>
            <a:r>
              <a:rPr lang="de-DE" sz="3500" dirty="0">
                <a:ea typeface="Times New Roman"/>
              </a:rPr>
              <a:t>Menschen</a:t>
            </a:r>
            <a:br>
              <a:rPr lang="de-DE" sz="3500" dirty="0">
                <a:ea typeface="Times New Roman"/>
              </a:rPr>
            </a:br>
            <a:r>
              <a:rPr lang="de-DE" sz="3500" dirty="0" smtClean="0">
                <a:ea typeface="Times New Roman"/>
              </a:rPr>
              <a:t>61-75 Jahre 	ältere </a:t>
            </a:r>
            <a:r>
              <a:rPr lang="de-DE" sz="3500" dirty="0">
                <a:ea typeface="Times New Roman"/>
              </a:rPr>
              <a:t>Menschen</a:t>
            </a:r>
            <a:br>
              <a:rPr lang="de-DE" sz="3500" dirty="0">
                <a:ea typeface="Times New Roman"/>
              </a:rPr>
            </a:br>
            <a:r>
              <a:rPr lang="de-DE" sz="3500" dirty="0" smtClean="0">
                <a:ea typeface="Times New Roman"/>
              </a:rPr>
              <a:t>76-90 Jahre 	alte </a:t>
            </a:r>
            <a:r>
              <a:rPr lang="de-DE" sz="3500" dirty="0">
                <a:ea typeface="Times New Roman"/>
              </a:rPr>
              <a:t>Menschen</a:t>
            </a:r>
            <a:br>
              <a:rPr lang="de-DE" sz="3500" dirty="0">
                <a:ea typeface="Times New Roman"/>
              </a:rPr>
            </a:br>
            <a:r>
              <a:rPr lang="de-DE" sz="3500" dirty="0" smtClean="0">
                <a:ea typeface="Times New Roman"/>
              </a:rPr>
              <a:t>91-100 Jahre 	sehr </a:t>
            </a:r>
            <a:r>
              <a:rPr lang="de-DE" sz="3500" dirty="0">
                <a:ea typeface="Times New Roman"/>
              </a:rPr>
              <a:t>alte Menschen</a:t>
            </a:r>
            <a:br>
              <a:rPr lang="de-DE" sz="3500" dirty="0">
                <a:ea typeface="Times New Roman"/>
              </a:rPr>
            </a:br>
            <a:endParaRPr lang="de-DE" sz="3500" dirty="0" smtClean="0">
              <a:ea typeface="Times New Roman"/>
            </a:endParaRPr>
          </a:p>
          <a:p>
            <a:pPr marL="0" indent="0">
              <a:spcAft>
                <a:spcPts val="0"/>
              </a:spcAft>
              <a:buNone/>
            </a:pPr>
            <a:r>
              <a:rPr lang="de-DE" sz="3500" dirty="0" smtClean="0">
                <a:ea typeface="Times New Roman"/>
              </a:rPr>
              <a:t>über </a:t>
            </a:r>
          </a:p>
          <a:p>
            <a:pPr marL="0" indent="0">
              <a:spcAft>
                <a:spcPts val="0"/>
              </a:spcAft>
              <a:buNone/>
            </a:pPr>
            <a:r>
              <a:rPr lang="de-DE" sz="3500" dirty="0" smtClean="0">
                <a:ea typeface="Times New Roman"/>
              </a:rPr>
              <a:t>100</a:t>
            </a:r>
            <a:r>
              <a:rPr lang="de-DE" sz="3500" dirty="0">
                <a:ea typeface="Times New Roman"/>
              </a:rPr>
              <a:t>	Jahre	</a:t>
            </a:r>
            <a:r>
              <a:rPr lang="de-DE" sz="3500" dirty="0" smtClean="0">
                <a:ea typeface="Times New Roman"/>
              </a:rPr>
              <a:t>Langlebige</a:t>
            </a:r>
            <a:r>
              <a:rPr lang="de-DE" sz="3500" dirty="0">
                <a:ea typeface="Times New Roman"/>
              </a:rPr>
              <a:t/>
            </a:r>
            <a:br>
              <a:rPr lang="de-DE" sz="3500" dirty="0">
                <a:ea typeface="Times New Roman"/>
              </a:rPr>
            </a:br>
            <a:endParaRPr lang="de-DE" sz="3500" dirty="0">
              <a:ea typeface="Times New Roman"/>
            </a:endParaRPr>
          </a:p>
          <a:p>
            <a:pPr marL="0" indent="0">
              <a:buNone/>
            </a:pPr>
            <a:endParaRPr lang="de-DE" dirty="0">
              <a:solidFill>
                <a:schemeClr val="tx1">
                  <a:lumMod val="85000"/>
                  <a:lumOff val="15000"/>
                </a:schemeClr>
              </a:solidFill>
            </a:endParaRPr>
          </a:p>
        </p:txBody>
      </p:sp>
    </p:spTree>
    <p:extLst>
      <p:ext uri="{BB962C8B-B14F-4D97-AF65-F5344CB8AC3E}">
        <p14:creationId xmlns:p14="http://schemas.microsoft.com/office/powerpoint/2010/main" val="3349280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Wissenschaftsdisziplinen (Alter)</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lvl="0"/>
            <a:r>
              <a:rPr lang="de-DE" dirty="0">
                <a:solidFill>
                  <a:prstClr val="black">
                    <a:lumMod val="85000"/>
                    <a:lumOff val="15000"/>
                  </a:prstClr>
                </a:solidFill>
              </a:rPr>
              <a:t>Gerontologie (die Wissenschaft vom Altern)</a:t>
            </a:r>
          </a:p>
          <a:p>
            <a:pPr lvl="0"/>
            <a:r>
              <a:rPr lang="de-DE" dirty="0">
                <a:solidFill>
                  <a:prstClr val="black">
                    <a:lumMod val="85000"/>
                    <a:lumOff val="15000"/>
                  </a:prstClr>
                </a:solidFill>
              </a:rPr>
              <a:t>Geragogik (Alterspädagogik)</a:t>
            </a:r>
          </a:p>
          <a:p>
            <a:pPr lvl="0"/>
            <a:r>
              <a:rPr lang="de-DE" dirty="0">
                <a:solidFill>
                  <a:prstClr val="black">
                    <a:lumMod val="85000"/>
                    <a:lumOff val="15000"/>
                  </a:prstClr>
                </a:solidFill>
              </a:rPr>
              <a:t>Geriatrie (Altersmedizin, Altersheilkunde)</a:t>
            </a:r>
          </a:p>
          <a:p>
            <a:r>
              <a:rPr lang="de-DE" dirty="0" smtClean="0">
                <a:solidFill>
                  <a:schemeClr val="tx1">
                    <a:lumMod val="85000"/>
                    <a:lumOff val="15000"/>
                  </a:schemeClr>
                </a:solidFill>
              </a:rPr>
              <a:t>Sozialwissenschaft</a:t>
            </a:r>
          </a:p>
          <a:p>
            <a:r>
              <a:rPr lang="de-DE" dirty="0" err="1" smtClean="0">
                <a:solidFill>
                  <a:schemeClr val="tx1">
                    <a:lumMod val="85000"/>
                    <a:lumOff val="15000"/>
                  </a:schemeClr>
                </a:solidFill>
              </a:rPr>
              <a:t>Biographieforschung</a:t>
            </a:r>
            <a:endParaRPr lang="de-DE" dirty="0" smtClean="0">
              <a:solidFill>
                <a:schemeClr val="tx1">
                  <a:lumMod val="85000"/>
                  <a:lumOff val="15000"/>
                </a:schemeClr>
              </a:solidFill>
            </a:endParaRPr>
          </a:p>
          <a:p>
            <a:r>
              <a:rPr lang="de-DE" dirty="0" smtClean="0">
                <a:solidFill>
                  <a:schemeClr val="tx1">
                    <a:lumMod val="85000"/>
                    <a:lumOff val="15000"/>
                  </a:schemeClr>
                </a:solidFill>
              </a:rPr>
              <a:t>Entwicklungspsychologie</a:t>
            </a:r>
          </a:p>
          <a:p>
            <a:r>
              <a:rPr lang="de-DE" dirty="0" smtClean="0">
                <a:solidFill>
                  <a:schemeClr val="tx1">
                    <a:lumMod val="85000"/>
                    <a:lumOff val="15000"/>
                  </a:schemeClr>
                </a:solidFill>
              </a:rPr>
              <a:t>Bewegungswissenschaft</a:t>
            </a:r>
            <a:endParaRPr lang="de-DE" dirty="0">
              <a:solidFill>
                <a:schemeClr val="tx1">
                  <a:lumMod val="85000"/>
                  <a:lumOff val="15000"/>
                </a:schemeClr>
              </a:solidFill>
            </a:endParaRPr>
          </a:p>
        </p:txBody>
      </p:sp>
    </p:spTree>
    <p:extLst>
      <p:ext uri="{BB962C8B-B14F-4D97-AF65-F5344CB8AC3E}">
        <p14:creationId xmlns:p14="http://schemas.microsoft.com/office/powerpoint/2010/main" val="710980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Literatur </a:t>
            </a:r>
            <a:r>
              <a:rPr lang="de-DE" b="1" dirty="0">
                <a:solidFill>
                  <a:schemeClr val="tx1">
                    <a:lumMod val="75000"/>
                    <a:lumOff val="25000"/>
                  </a:schemeClr>
                </a:solidFill>
              </a:rPr>
              <a:t>B</a:t>
            </a:r>
            <a:r>
              <a:rPr lang="de-DE" b="1" dirty="0" smtClean="0">
                <a:solidFill>
                  <a:schemeClr val="tx1">
                    <a:lumMod val="75000"/>
                    <a:lumOff val="25000"/>
                  </a:schemeClr>
                </a:solidFill>
              </a:rPr>
              <a:t>ewegung (1992, 1996)</a:t>
            </a:r>
            <a:endParaRPr lang="de-DE" b="1" dirty="0">
              <a:solidFill>
                <a:schemeClr val="tx1">
                  <a:lumMod val="75000"/>
                  <a:lumOff val="25000"/>
                </a:schemeClr>
              </a:solidFill>
            </a:endParaRPr>
          </a:p>
        </p:txBody>
      </p:sp>
      <p:pic>
        <p:nvPicPr>
          <p:cNvPr id="6" name="Inhaltsplatzhalt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34133" y="1600200"/>
            <a:ext cx="3084734" cy="4525963"/>
          </a:xfrm>
        </p:spPr>
      </p:pic>
      <p:pic>
        <p:nvPicPr>
          <p:cNvPr id="7" name="Inhaltsplatzhalt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2443" y="1600200"/>
            <a:ext cx="3250114" cy="4525963"/>
          </a:xfrm>
        </p:spPr>
      </p:pic>
    </p:spTree>
    <p:extLst>
      <p:ext uri="{BB962C8B-B14F-4D97-AF65-F5344CB8AC3E}">
        <p14:creationId xmlns:p14="http://schemas.microsoft.com/office/powerpoint/2010/main" val="924999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Literatur Bewegung (1998, 1996)</a:t>
            </a:r>
            <a:endParaRPr lang="de-DE" b="1" dirty="0">
              <a:solidFill>
                <a:schemeClr val="tx1">
                  <a:lumMod val="75000"/>
                  <a:lumOff val="25000"/>
                </a:schemeClr>
              </a:solidFill>
            </a:endParaRPr>
          </a:p>
        </p:txBody>
      </p:sp>
      <p:pic>
        <p:nvPicPr>
          <p:cNvPr id="6" name="Inhaltsplatzhalt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4776" y="1600200"/>
            <a:ext cx="3223448" cy="4525963"/>
          </a:xfrm>
        </p:spPr>
      </p:pic>
      <p:pic>
        <p:nvPicPr>
          <p:cNvPr id="7" name="Inhaltsplatzhalt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65956" y="1600200"/>
            <a:ext cx="3203087" cy="4525963"/>
          </a:xfrm>
        </p:spPr>
      </p:pic>
    </p:spTree>
    <p:extLst>
      <p:ext uri="{BB962C8B-B14F-4D97-AF65-F5344CB8AC3E}">
        <p14:creationId xmlns:p14="http://schemas.microsoft.com/office/powerpoint/2010/main" val="500741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schemeClr val="tx1">
                    <a:lumMod val="75000"/>
                    <a:lumOff val="25000"/>
                  </a:schemeClr>
                </a:solidFill>
              </a:rPr>
              <a:t>Literatur Lernen im Alter (1998, 2001)</a:t>
            </a:r>
            <a:endParaRPr lang="de-DE" b="1" dirty="0">
              <a:solidFill>
                <a:schemeClr val="tx1">
                  <a:lumMod val="75000"/>
                  <a:lumOff val="25000"/>
                </a:schemeClr>
              </a:solidFill>
            </a:endParaRPr>
          </a:p>
        </p:txBody>
      </p:sp>
      <p:pic>
        <p:nvPicPr>
          <p:cNvPr id="3" name="Inhaltsplatzhalt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5617" y="1600200"/>
            <a:ext cx="3241766" cy="4525963"/>
          </a:xfrm>
        </p:spPr>
      </p:pic>
      <p:pic>
        <p:nvPicPr>
          <p:cNvPr id="6" name="Inhaltsplatzhalt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35054" y="1600200"/>
            <a:ext cx="2864892" cy="4525963"/>
          </a:xfrm>
        </p:spPr>
      </p:pic>
    </p:spTree>
    <p:extLst>
      <p:ext uri="{BB962C8B-B14F-4D97-AF65-F5344CB8AC3E}">
        <p14:creationId xmlns:p14="http://schemas.microsoft.com/office/powerpoint/2010/main" val="4081841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schemeClr val="tx1">
                    <a:lumMod val="75000"/>
                    <a:lumOff val="25000"/>
                  </a:schemeClr>
                </a:solidFill>
              </a:rPr>
              <a:t>Literatur Altenkultur, Biographie-Arbeit (1997, 1998)</a:t>
            </a:r>
            <a:endParaRPr lang="de-DE" b="1" dirty="0">
              <a:solidFill>
                <a:schemeClr val="tx1">
                  <a:lumMod val="75000"/>
                  <a:lumOff val="25000"/>
                </a:schemeClr>
              </a:solidFill>
            </a:endParaRPr>
          </a:p>
        </p:txBody>
      </p:sp>
      <p:pic>
        <p:nvPicPr>
          <p:cNvPr id="3" name="Inhaltsplatzhalt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0085" y="1600200"/>
            <a:ext cx="3232830" cy="4525963"/>
          </a:xfrm>
        </p:spPr>
      </p:pic>
      <p:pic>
        <p:nvPicPr>
          <p:cNvPr id="6" name="Inhaltsplatzhalt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9452" y="1600200"/>
            <a:ext cx="3116096" cy="4525963"/>
          </a:xfrm>
        </p:spPr>
      </p:pic>
    </p:spTree>
    <p:extLst>
      <p:ext uri="{BB962C8B-B14F-4D97-AF65-F5344CB8AC3E}">
        <p14:creationId xmlns:p14="http://schemas.microsoft.com/office/powerpoint/2010/main" val="3846625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Biographie-Arbeit im Alter</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lstStyle/>
          <a:p>
            <a:pPr marL="0" indent="0">
              <a:buNone/>
            </a:pPr>
            <a:endParaRPr lang="de-DE" dirty="0" smtClean="0">
              <a:solidFill>
                <a:schemeClr val="tx1">
                  <a:lumMod val="85000"/>
                  <a:lumOff val="15000"/>
                </a:schemeClr>
              </a:solidFill>
            </a:endParaRPr>
          </a:p>
          <a:p>
            <a:pPr marL="0" indent="0">
              <a:buNone/>
            </a:pPr>
            <a:r>
              <a:rPr lang="de-DE" dirty="0" smtClean="0">
                <a:solidFill>
                  <a:schemeClr val="tx1">
                    <a:lumMod val="85000"/>
                    <a:lumOff val="15000"/>
                  </a:schemeClr>
                </a:solidFill>
              </a:rPr>
              <a:t>„Die Betrachtung der eigenen Biographie kann auch im hohen Alter noch Lernprozesse in Gang setzen und Um- und </a:t>
            </a:r>
            <a:r>
              <a:rPr lang="de-DE" dirty="0">
                <a:solidFill>
                  <a:schemeClr val="tx1">
                    <a:lumMod val="85000"/>
                    <a:lumOff val="15000"/>
                  </a:schemeClr>
                </a:solidFill>
              </a:rPr>
              <a:t>N</a:t>
            </a:r>
            <a:r>
              <a:rPr lang="de-DE" dirty="0" smtClean="0">
                <a:solidFill>
                  <a:schemeClr val="tx1">
                    <a:lumMod val="85000"/>
                    <a:lumOff val="15000"/>
                  </a:schemeClr>
                </a:solidFill>
              </a:rPr>
              <a:t>eubilanzierungsprozesse anstoßen.“ (Opitz)</a:t>
            </a:r>
            <a:endParaRPr lang="de-DE" dirty="0">
              <a:solidFill>
                <a:schemeClr val="tx1">
                  <a:lumMod val="85000"/>
                  <a:lumOff val="15000"/>
                </a:schemeClr>
              </a:solidFill>
            </a:endParaRPr>
          </a:p>
        </p:txBody>
      </p:sp>
    </p:spTree>
    <p:extLst>
      <p:ext uri="{BB962C8B-B14F-4D97-AF65-F5344CB8AC3E}">
        <p14:creationId xmlns:p14="http://schemas.microsoft.com/office/powerpoint/2010/main" val="2026622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schemeClr val="tx1">
                    <a:lumMod val="75000"/>
                    <a:lumOff val="25000"/>
                  </a:schemeClr>
                </a:solidFill>
              </a:rPr>
              <a:t>Beatles oder Rolling Stones?</a:t>
            </a:r>
            <a:br>
              <a:rPr lang="de-DE" b="1" dirty="0" smtClean="0">
                <a:solidFill>
                  <a:schemeClr val="tx1">
                    <a:lumMod val="75000"/>
                    <a:lumOff val="25000"/>
                  </a:schemeClr>
                </a:solidFill>
              </a:rPr>
            </a:br>
            <a:r>
              <a:rPr lang="de-DE" b="1" dirty="0" smtClean="0">
                <a:solidFill>
                  <a:schemeClr val="tx1">
                    <a:lumMod val="75000"/>
                    <a:lumOff val="25000"/>
                  </a:schemeClr>
                </a:solidFill>
              </a:rPr>
              <a:t>Brahms oder Wagner?</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Autofit/>
          </a:bodyPr>
          <a:lstStyle/>
          <a:p>
            <a:pPr marL="0" indent="0">
              <a:buNone/>
            </a:pPr>
            <a:r>
              <a:rPr lang="de-DE" sz="4800" dirty="0" smtClean="0">
                <a:solidFill>
                  <a:schemeClr val="tx1">
                    <a:lumMod val="85000"/>
                    <a:lumOff val="15000"/>
                  </a:schemeClr>
                </a:solidFill>
              </a:rPr>
              <a:t>Die heutigen „Alten“ debattieren vielleicht noch über Brahms oder Wagner. Aber sie gehören auch zu denjenigen, die mit Beatles und Rolling Stones aufgewachsen sind.</a:t>
            </a:r>
          </a:p>
        </p:txBody>
      </p:sp>
    </p:spTree>
    <p:extLst>
      <p:ext uri="{BB962C8B-B14F-4D97-AF65-F5344CB8AC3E}">
        <p14:creationId xmlns:p14="http://schemas.microsoft.com/office/powerpoint/2010/main" val="1231697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Demographische Situation</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lstStyle/>
          <a:p>
            <a:endParaRPr lang="de-DE" dirty="0" smtClean="0">
              <a:solidFill>
                <a:schemeClr val="tx1">
                  <a:lumMod val="85000"/>
                  <a:lumOff val="15000"/>
                </a:schemeClr>
              </a:solidFill>
            </a:endParaRPr>
          </a:p>
          <a:p>
            <a:r>
              <a:rPr lang="de-DE" dirty="0" smtClean="0">
                <a:solidFill>
                  <a:schemeClr val="tx1">
                    <a:lumMod val="85000"/>
                    <a:lumOff val="15000"/>
                  </a:schemeClr>
                </a:solidFill>
              </a:rPr>
              <a:t>Die absolute Zahl älterer Menschen nimmt zu.</a:t>
            </a:r>
          </a:p>
          <a:p>
            <a:r>
              <a:rPr lang="de-DE" dirty="0" smtClean="0">
                <a:solidFill>
                  <a:schemeClr val="tx1">
                    <a:lumMod val="85000"/>
                    <a:lumOff val="15000"/>
                  </a:schemeClr>
                </a:solidFill>
              </a:rPr>
              <a:t>Die relative Anzahl älterer Menschen nimmt zu.</a:t>
            </a:r>
          </a:p>
          <a:p>
            <a:r>
              <a:rPr lang="de-DE" dirty="0" smtClean="0">
                <a:solidFill>
                  <a:schemeClr val="tx1">
                    <a:lumMod val="85000"/>
                    <a:lumOff val="15000"/>
                  </a:schemeClr>
                </a:solidFill>
              </a:rPr>
              <a:t>Die </a:t>
            </a:r>
            <a:r>
              <a:rPr lang="de-DE" dirty="0" err="1" smtClean="0">
                <a:solidFill>
                  <a:schemeClr val="tx1">
                    <a:lumMod val="85000"/>
                    <a:lumOff val="15000"/>
                  </a:schemeClr>
                </a:solidFill>
              </a:rPr>
              <a:t>Hochaltrigkeit</a:t>
            </a:r>
            <a:r>
              <a:rPr lang="de-DE" smtClean="0">
                <a:solidFill>
                  <a:schemeClr val="tx1">
                    <a:lumMod val="85000"/>
                    <a:lumOff val="15000"/>
                  </a:schemeClr>
                </a:solidFill>
              </a:rPr>
              <a:t> nimmt zu.</a:t>
            </a:r>
            <a:endParaRPr lang="de-DE" dirty="0">
              <a:solidFill>
                <a:schemeClr val="tx1">
                  <a:lumMod val="85000"/>
                  <a:lumOff val="15000"/>
                </a:schemeClr>
              </a:solidFill>
            </a:endParaRPr>
          </a:p>
        </p:txBody>
      </p:sp>
    </p:spTree>
    <p:extLst>
      <p:ext uri="{BB962C8B-B14F-4D97-AF65-F5344CB8AC3E}">
        <p14:creationId xmlns:p14="http://schemas.microsoft.com/office/powerpoint/2010/main" val="3336913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Strukturwandel des Alters</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lnSpcReduction="10000"/>
          </a:bodyPr>
          <a:lstStyle/>
          <a:p>
            <a:pPr marL="514350" indent="-514350">
              <a:buFont typeface="+mj-lt"/>
              <a:buAutoNum type="arabicPeriod"/>
            </a:pPr>
            <a:r>
              <a:rPr lang="de-DE" dirty="0">
                <a:solidFill>
                  <a:schemeClr val="tx1">
                    <a:lumMod val="85000"/>
                    <a:lumOff val="15000"/>
                  </a:schemeClr>
                </a:solidFill>
              </a:rPr>
              <a:t>d</a:t>
            </a:r>
            <a:r>
              <a:rPr lang="de-DE" dirty="0" smtClean="0">
                <a:solidFill>
                  <a:schemeClr val="tx1">
                    <a:lumMod val="85000"/>
                    <a:lumOff val="15000"/>
                  </a:schemeClr>
                </a:solidFill>
              </a:rPr>
              <a:t>ie absolute Anzahl älterer Menschen</a:t>
            </a:r>
          </a:p>
          <a:p>
            <a:pPr marL="514350" indent="-514350">
              <a:buFont typeface="+mj-lt"/>
              <a:buAutoNum type="arabicPeriod"/>
            </a:pPr>
            <a:r>
              <a:rPr lang="de-DE" dirty="0">
                <a:solidFill>
                  <a:schemeClr val="tx1">
                    <a:lumMod val="85000"/>
                    <a:lumOff val="15000"/>
                  </a:schemeClr>
                </a:solidFill>
              </a:rPr>
              <a:t>d</a:t>
            </a:r>
            <a:r>
              <a:rPr lang="de-DE" dirty="0" smtClean="0">
                <a:solidFill>
                  <a:schemeClr val="tx1">
                    <a:lumMod val="85000"/>
                    <a:lumOff val="15000"/>
                  </a:schemeClr>
                </a:solidFill>
              </a:rPr>
              <a:t>ie relative Anzahl älterer Menschen</a:t>
            </a:r>
          </a:p>
          <a:p>
            <a:pPr marL="514350" indent="-514350">
              <a:buFont typeface="+mj-lt"/>
              <a:buAutoNum type="arabicPeriod"/>
            </a:pPr>
            <a:r>
              <a:rPr lang="de-DE" dirty="0" smtClean="0">
                <a:solidFill>
                  <a:schemeClr val="tx1">
                    <a:lumMod val="85000"/>
                    <a:lumOff val="15000"/>
                  </a:schemeClr>
                </a:solidFill>
              </a:rPr>
              <a:t>die Ausdehnung der Lebenserwartung</a:t>
            </a:r>
          </a:p>
          <a:p>
            <a:pPr marL="514350" indent="-514350">
              <a:buFont typeface="+mj-lt"/>
              <a:buAutoNum type="arabicPeriod"/>
            </a:pPr>
            <a:r>
              <a:rPr lang="de-DE" dirty="0">
                <a:solidFill>
                  <a:schemeClr val="tx1">
                    <a:lumMod val="85000"/>
                    <a:lumOff val="15000"/>
                  </a:schemeClr>
                </a:solidFill>
              </a:rPr>
              <a:t>d</a:t>
            </a:r>
            <a:r>
              <a:rPr lang="de-DE" dirty="0" smtClean="0">
                <a:solidFill>
                  <a:schemeClr val="tx1">
                    <a:lumMod val="85000"/>
                    <a:lumOff val="15000"/>
                  </a:schemeClr>
                </a:solidFill>
              </a:rPr>
              <a:t>ie Ausdehnung der Altersphase</a:t>
            </a:r>
          </a:p>
          <a:p>
            <a:pPr marL="514350" indent="-514350">
              <a:buFont typeface="+mj-lt"/>
              <a:buAutoNum type="arabicPeriod"/>
            </a:pPr>
            <a:r>
              <a:rPr lang="de-DE" dirty="0">
                <a:solidFill>
                  <a:schemeClr val="tx1">
                    <a:lumMod val="85000"/>
                    <a:lumOff val="15000"/>
                  </a:schemeClr>
                </a:solidFill>
              </a:rPr>
              <a:t>d</a:t>
            </a:r>
            <a:r>
              <a:rPr lang="de-DE" dirty="0" smtClean="0">
                <a:solidFill>
                  <a:schemeClr val="tx1">
                    <a:lumMod val="85000"/>
                    <a:lumOff val="15000"/>
                  </a:schemeClr>
                </a:solidFill>
              </a:rPr>
              <a:t>ie </a:t>
            </a:r>
            <a:r>
              <a:rPr lang="de-DE" dirty="0" err="1" smtClean="0">
                <a:solidFill>
                  <a:schemeClr val="tx1">
                    <a:lumMod val="85000"/>
                    <a:lumOff val="15000"/>
                  </a:schemeClr>
                </a:solidFill>
              </a:rPr>
              <a:t>Entberuflichung</a:t>
            </a:r>
            <a:r>
              <a:rPr lang="de-DE" dirty="0" smtClean="0">
                <a:solidFill>
                  <a:schemeClr val="tx1">
                    <a:lumMod val="85000"/>
                    <a:lumOff val="15000"/>
                  </a:schemeClr>
                </a:solidFill>
              </a:rPr>
              <a:t> des Alters</a:t>
            </a:r>
          </a:p>
          <a:p>
            <a:pPr marL="514350" indent="-514350">
              <a:buFont typeface="+mj-lt"/>
              <a:buAutoNum type="arabicPeriod"/>
            </a:pPr>
            <a:r>
              <a:rPr lang="de-DE" dirty="0" smtClean="0">
                <a:solidFill>
                  <a:schemeClr val="tx1">
                    <a:lumMod val="85000"/>
                    <a:lumOff val="15000"/>
                  </a:schemeClr>
                </a:solidFill>
              </a:rPr>
              <a:t>die </a:t>
            </a:r>
            <a:r>
              <a:rPr lang="de-DE" dirty="0" err="1" smtClean="0">
                <a:solidFill>
                  <a:schemeClr val="tx1">
                    <a:lumMod val="85000"/>
                    <a:lumOff val="15000"/>
                  </a:schemeClr>
                </a:solidFill>
              </a:rPr>
              <a:t>Singularisierung</a:t>
            </a:r>
            <a:r>
              <a:rPr lang="de-DE" dirty="0" smtClean="0">
                <a:solidFill>
                  <a:schemeClr val="tx1">
                    <a:lumMod val="85000"/>
                    <a:lumOff val="15000"/>
                  </a:schemeClr>
                </a:solidFill>
              </a:rPr>
              <a:t> als Lebensform</a:t>
            </a:r>
          </a:p>
          <a:p>
            <a:pPr marL="514350" indent="-514350">
              <a:buFont typeface="+mj-lt"/>
              <a:buAutoNum type="arabicPeriod"/>
            </a:pPr>
            <a:r>
              <a:rPr lang="de-DE" dirty="0">
                <a:solidFill>
                  <a:schemeClr val="tx1">
                    <a:lumMod val="85000"/>
                    <a:lumOff val="15000"/>
                  </a:schemeClr>
                </a:solidFill>
              </a:rPr>
              <a:t>d</a:t>
            </a:r>
            <a:r>
              <a:rPr lang="de-DE" dirty="0" smtClean="0">
                <a:solidFill>
                  <a:schemeClr val="tx1">
                    <a:lumMod val="85000"/>
                    <a:lumOff val="15000"/>
                  </a:schemeClr>
                </a:solidFill>
              </a:rPr>
              <a:t>ie Feminisierung</a:t>
            </a:r>
          </a:p>
          <a:p>
            <a:pPr marL="514350" indent="-514350">
              <a:buFont typeface="+mj-lt"/>
              <a:buAutoNum type="arabicPeriod"/>
            </a:pPr>
            <a:r>
              <a:rPr lang="de-DE" dirty="0">
                <a:solidFill>
                  <a:schemeClr val="tx1">
                    <a:lumMod val="85000"/>
                    <a:lumOff val="15000"/>
                  </a:schemeClr>
                </a:solidFill>
              </a:rPr>
              <a:t>d</a:t>
            </a:r>
            <a:r>
              <a:rPr lang="de-DE" dirty="0" smtClean="0">
                <a:solidFill>
                  <a:schemeClr val="tx1">
                    <a:lumMod val="85000"/>
                    <a:lumOff val="15000"/>
                  </a:schemeClr>
                </a:solidFill>
              </a:rPr>
              <a:t>ie </a:t>
            </a:r>
            <a:r>
              <a:rPr lang="de-DE" dirty="0">
                <a:solidFill>
                  <a:schemeClr val="tx1">
                    <a:lumMod val="85000"/>
                    <a:lumOff val="15000"/>
                  </a:schemeClr>
                </a:solidFill>
              </a:rPr>
              <a:t>P</a:t>
            </a:r>
            <a:r>
              <a:rPr lang="de-DE" dirty="0" smtClean="0">
                <a:solidFill>
                  <a:schemeClr val="tx1">
                    <a:lumMod val="85000"/>
                    <a:lumOff val="15000"/>
                  </a:schemeClr>
                </a:solidFill>
              </a:rPr>
              <a:t>luralisierung von Lebensstilen</a:t>
            </a:r>
          </a:p>
          <a:p>
            <a:pPr marL="514350" indent="-514350">
              <a:buFont typeface="+mj-lt"/>
              <a:buAutoNum type="arabicPeriod"/>
            </a:pPr>
            <a:endParaRPr lang="de-DE" dirty="0">
              <a:solidFill>
                <a:schemeClr val="tx1">
                  <a:lumMod val="85000"/>
                  <a:lumOff val="15000"/>
                </a:schemeClr>
              </a:solidFill>
            </a:endParaRPr>
          </a:p>
        </p:txBody>
      </p:sp>
    </p:spTree>
    <p:extLst>
      <p:ext uri="{BB962C8B-B14F-4D97-AF65-F5344CB8AC3E}">
        <p14:creationId xmlns:p14="http://schemas.microsoft.com/office/powerpoint/2010/main" val="819695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457200" y="274638"/>
            <a:ext cx="8229600" cy="3514402"/>
          </a:xfrm>
          <a:solidFill>
            <a:schemeClr val="bg1"/>
          </a:solidFill>
        </p:spPr>
        <p:txBody>
          <a:bodyPr>
            <a:noAutofit/>
          </a:bodyPr>
          <a:lstStyle/>
          <a:p>
            <a:r>
              <a:rPr lang="de-DE" sz="8800" b="1" dirty="0" smtClean="0"/>
              <a:t>Musik im Alter</a:t>
            </a:r>
            <a:br>
              <a:rPr lang="de-DE" sz="8800" b="1" dirty="0" smtClean="0"/>
            </a:br>
            <a:r>
              <a:rPr lang="de-DE" sz="8000" b="1" dirty="0" smtClean="0"/>
              <a:t>(Literaturauswahl)</a:t>
            </a:r>
            <a:endParaRPr lang="de-DE" sz="8000" b="1" dirty="0"/>
          </a:p>
        </p:txBody>
      </p:sp>
    </p:spTree>
    <p:extLst>
      <p:ext uri="{BB962C8B-B14F-4D97-AF65-F5344CB8AC3E}">
        <p14:creationId xmlns:p14="http://schemas.microsoft.com/office/powerpoint/2010/main" val="1316983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Fachgebiete: Musik im Alter</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lstStyle/>
          <a:p>
            <a:endParaRPr lang="de-DE" dirty="0" smtClean="0">
              <a:solidFill>
                <a:schemeClr val="tx1">
                  <a:lumMod val="85000"/>
                  <a:lumOff val="15000"/>
                </a:schemeClr>
              </a:solidFill>
            </a:endParaRPr>
          </a:p>
          <a:p>
            <a:r>
              <a:rPr lang="de-DE" dirty="0" smtClean="0">
                <a:solidFill>
                  <a:schemeClr val="tx1">
                    <a:lumMod val="85000"/>
                    <a:lumOff val="15000"/>
                  </a:schemeClr>
                </a:solidFill>
              </a:rPr>
              <a:t>Musikgeragogik</a:t>
            </a:r>
          </a:p>
          <a:p>
            <a:r>
              <a:rPr lang="de-DE" dirty="0" smtClean="0">
                <a:solidFill>
                  <a:schemeClr val="tx1">
                    <a:lumMod val="85000"/>
                    <a:lumOff val="15000"/>
                  </a:schemeClr>
                </a:solidFill>
              </a:rPr>
              <a:t>Instrumentalspiel und Gesang</a:t>
            </a:r>
          </a:p>
          <a:p>
            <a:r>
              <a:rPr lang="de-DE" dirty="0" smtClean="0">
                <a:solidFill>
                  <a:schemeClr val="tx1">
                    <a:lumMod val="85000"/>
                    <a:lumOff val="15000"/>
                  </a:schemeClr>
                </a:solidFill>
              </a:rPr>
              <a:t>Musik und Bewegung (Rhythmik) / Tanz</a:t>
            </a:r>
          </a:p>
          <a:p>
            <a:r>
              <a:rPr lang="de-DE" dirty="0" smtClean="0">
                <a:solidFill>
                  <a:schemeClr val="tx1">
                    <a:lumMod val="85000"/>
                    <a:lumOff val="15000"/>
                  </a:schemeClr>
                </a:solidFill>
              </a:rPr>
              <a:t>Elementare Musikpädagogik</a:t>
            </a:r>
          </a:p>
          <a:p>
            <a:pPr marL="0" indent="0">
              <a:buNone/>
            </a:pPr>
            <a:endParaRPr lang="de-DE" dirty="0">
              <a:solidFill>
                <a:schemeClr val="tx1">
                  <a:lumMod val="85000"/>
                  <a:lumOff val="15000"/>
                </a:schemeClr>
              </a:solidFill>
            </a:endParaRPr>
          </a:p>
        </p:txBody>
      </p:sp>
    </p:spTree>
    <p:extLst>
      <p:ext uri="{BB962C8B-B14F-4D97-AF65-F5344CB8AC3E}">
        <p14:creationId xmlns:p14="http://schemas.microsoft.com/office/powerpoint/2010/main" val="1886774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Musik im Alter (1994, 1995)</a:t>
            </a:r>
            <a:endParaRPr lang="de-DE" b="1" dirty="0">
              <a:solidFill>
                <a:schemeClr val="tx1">
                  <a:lumMod val="75000"/>
                  <a:lumOff val="25000"/>
                </a:schemeClr>
              </a:solidFill>
            </a:endParaRPr>
          </a:p>
        </p:txBody>
      </p:sp>
      <p:pic>
        <p:nvPicPr>
          <p:cNvPr id="3" name="Inhaltsplatzhalt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82297" y="1600200"/>
            <a:ext cx="3188406" cy="4525963"/>
          </a:xfrm>
        </p:spPr>
      </p:pic>
      <p:pic>
        <p:nvPicPr>
          <p:cNvPr id="6" name="Inhaltsplatzhalt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18324" y="1600200"/>
            <a:ext cx="3498352" cy="4525963"/>
          </a:xfrm>
        </p:spPr>
      </p:pic>
    </p:spTree>
    <p:extLst>
      <p:ext uri="{BB962C8B-B14F-4D97-AF65-F5344CB8AC3E}">
        <p14:creationId xmlns:p14="http://schemas.microsoft.com/office/powerpoint/2010/main" val="789628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Musik im Alter (2009)</a:t>
            </a:r>
            <a:endParaRPr lang="de-DE" b="1" dirty="0">
              <a:solidFill>
                <a:schemeClr val="tx1">
                  <a:lumMod val="75000"/>
                  <a:lumOff val="25000"/>
                </a:schemeClr>
              </a:solidFill>
            </a:endParaRPr>
          </a:p>
        </p:txBody>
      </p:sp>
      <p:pic>
        <p:nvPicPr>
          <p:cNvPr id="3" name="Inhaltsplatzhalt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2442" y="1600200"/>
            <a:ext cx="3228116" cy="4525963"/>
          </a:xfrm>
        </p:spPr>
      </p:pic>
      <p:pic>
        <p:nvPicPr>
          <p:cNvPr id="6" name="Inhaltsplatzhalt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56927" y="1600200"/>
            <a:ext cx="3221145" cy="4525963"/>
          </a:xfrm>
        </p:spPr>
      </p:pic>
    </p:spTree>
    <p:extLst>
      <p:ext uri="{BB962C8B-B14F-4D97-AF65-F5344CB8AC3E}">
        <p14:creationId xmlns:p14="http://schemas.microsoft.com/office/powerpoint/2010/main" val="3116482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Musik im Alter (2011)</a:t>
            </a:r>
            <a:endParaRPr lang="de-DE" b="1" dirty="0">
              <a:solidFill>
                <a:schemeClr val="tx1">
                  <a:lumMod val="75000"/>
                  <a:lumOff val="25000"/>
                </a:schemeClr>
              </a:solidFill>
            </a:endParaRPr>
          </a:p>
        </p:txBody>
      </p:sp>
      <p:pic>
        <p:nvPicPr>
          <p:cNvPr id="3" name="Inhaltsplatzhalt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7484" y="1484784"/>
            <a:ext cx="3770700" cy="5330399"/>
          </a:xfrm>
        </p:spPr>
      </p:pic>
    </p:spTree>
    <p:extLst>
      <p:ext uri="{BB962C8B-B14F-4D97-AF65-F5344CB8AC3E}">
        <p14:creationId xmlns:p14="http://schemas.microsoft.com/office/powerpoint/2010/main" val="8980003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Musik im Alter (2005, 2011)</a:t>
            </a:r>
            <a:endParaRPr lang="de-DE" b="1" dirty="0">
              <a:solidFill>
                <a:schemeClr val="tx1">
                  <a:lumMod val="75000"/>
                  <a:lumOff val="25000"/>
                </a:schemeClr>
              </a:solidFill>
            </a:endParaRPr>
          </a:p>
        </p:txBody>
      </p:sp>
      <p:pic>
        <p:nvPicPr>
          <p:cNvPr id="3" name="Inhaltsplatzhalt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3284" y="1844824"/>
            <a:ext cx="3332692" cy="4628739"/>
          </a:xfrm>
        </p:spPr>
      </p:pic>
      <p:pic>
        <p:nvPicPr>
          <p:cNvPr id="6" name="Inhaltsplatzhalt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14059" y="1844824"/>
            <a:ext cx="3300367" cy="4608512"/>
          </a:xfrm>
        </p:spPr>
      </p:pic>
    </p:spTree>
    <p:extLst>
      <p:ext uri="{BB962C8B-B14F-4D97-AF65-F5344CB8AC3E}">
        <p14:creationId xmlns:p14="http://schemas.microsoft.com/office/powerpoint/2010/main" val="13674909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schemeClr val="tx1">
                    <a:lumMod val="75000"/>
                    <a:lumOff val="25000"/>
                  </a:schemeClr>
                </a:solidFill>
              </a:rPr>
              <a:t>Theorie und Praxis „Musik im Alter“</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92500" lnSpcReduction="20000"/>
          </a:bodyPr>
          <a:lstStyle/>
          <a:p>
            <a:r>
              <a:rPr lang="de-DE" dirty="0" smtClean="0">
                <a:solidFill>
                  <a:schemeClr val="tx1">
                    <a:lumMod val="85000"/>
                    <a:lumOff val="15000"/>
                  </a:schemeClr>
                </a:solidFill>
              </a:rPr>
              <a:t>Theo </a:t>
            </a:r>
            <a:r>
              <a:rPr lang="de-DE" dirty="0" err="1" smtClean="0">
                <a:solidFill>
                  <a:schemeClr val="tx1">
                    <a:lumMod val="85000"/>
                    <a:lumOff val="15000"/>
                  </a:schemeClr>
                </a:solidFill>
              </a:rPr>
              <a:t>Hartogh</a:t>
            </a:r>
            <a:r>
              <a:rPr lang="de-DE" dirty="0" smtClean="0">
                <a:solidFill>
                  <a:schemeClr val="tx1">
                    <a:lumMod val="85000"/>
                    <a:lumOff val="15000"/>
                  </a:schemeClr>
                </a:solidFill>
              </a:rPr>
              <a:t>: Musikgeragogik – ein bildungstheoretischer Entwurf (2005)</a:t>
            </a:r>
          </a:p>
          <a:p>
            <a:r>
              <a:rPr lang="de-DE" dirty="0" smtClean="0">
                <a:solidFill>
                  <a:schemeClr val="tx1">
                    <a:lumMod val="85000"/>
                    <a:lumOff val="15000"/>
                  </a:schemeClr>
                </a:solidFill>
              </a:rPr>
              <a:t>Reinhild </a:t>
            </a:r>
            <a:r>
              <a:rPr lang="de-DE" dirty="0" err="1" smtClean="0">
                <a:solidFill>
                  <a:schemeClr val="tx1">
                    <a:lumMod val="85000"/>
                    <a:lumOff val="15000"/>
                  </a:schemeClr>
                </a:solidFill>
              </a:rPr>
              <a:t>Spiekermann</a:t>
            </a:r>
            <a:r>
              <a:rPr lang="de-DE" dirty="0" smtClean="0">
                <a:solidFill>
                  <a:schemeClr val="tx1">
                    <a:lumMod val="85000"/>
                    <a:lumOff val="15000"/>
                  </a:schemeClr>
                </a:solidFill>
              </a:rPr>
              <a:t>: Erwachsene im Instrumentalunterricht. Didaktische Impulse für ein Lernen in der Lebensspanne (2009)</a:t>
            </a:r>
          </a:p>
          <a:p>
            <a:r>
              <a:rPr lang="de-DE" dirty="0" smtClean="0">
                <a:solidFill>
                  <a:schemeClr val="tx1">
                    <a:lumMod val="85000"/>
                    <a:lumOff val="15000"/>
                  </a:schemeClr>
                </a:solidFill>
              </a:rPr>
              <a:t>Johanna Metz: Wort, Klang, Bewegung. Elementare musikalische Bildung im späten Erwachsenenalter (2011)</a:t>
            </a:r>
          </a:p>
          <a:p>
            <a:r>
              <a:rPr lang="de-DE" dirty="0" smtClean="0">
                <a:solidFill>
                  <a:schemeClr val="tx1">
                    <a:lumMod val="85000"/>
                    <a:lumOff val="15000"/>
                  </a:schemeClr>
                </a:solidFill>
              </a:rPr>
              <a:t>Hans-Hermann Wickel/Theo </a:t>
            </a:r>
            <a:r>
              <a:rPr lang="de-DE" dirty="0" err="1" smtClean="0">
                <a:solidFill>
                  <a:schemeClr val="tx1">
                    <a:lumMod val="85000"/>
                    <a:lumOff val="15000"/>
                  </a:schemeClr>
                </a:solidFill>
              </a:rPr>
              <a:t>Hartogh</a:t>
            </a:r>
            <a:r>
              <a:rPr lang="de-DE" dirty="0" smtClean="0">
                <a:solidFill>
                  <a:schemeClr val="tx1">
                    <a:lumMod val="85000"/>
                    <a:lumOff val="15000"/>
                  </a:schemeClr>
                </a:solidFill>
              </a:rPr>
              <a:t>: Praxishandbuch Musizieren im Alter. Projekte und Initiativen (2011)</a:t>
            </a: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877484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err="1">
                <a:solidFill>
                  <a:schemeClr val="tx1">
                    <a:lumMod val="75000"/>
                    <a:lumOff val="25000"/>
                  </a:schemeClr>
                </a:solidFill>
              </a:rPr>
              <a:t>H</a:t>
            </a:r>
            <a:r>
              <a:rPr lang="de-DE" b="1" dirty="0" err="1" smtClean="0">
                <a:solidFill>
                  <a:schemeClr val="tx1">
                    <a:lumMod val="75000"/>
                    <a:lumOff val="25000"/>
                  </a:schemeClr>
                </a:solidFill>
              </a:rPr>
              <a:t>artogh</a:t>
            </a:r>
            <a:r>
              <a:rPr lang="de-DE" b="1" dirty="0" smtClean="0">
                <a:solidFill>
                  <a:schemeClr val="tx1">
                    <a:lumMod val="75000"/>
                    <a:lumOff val="25000"/>
                  </a:schemeClr>
                </a:solidFill>
              </a:rPr>
              <a:t>: Musikgeragogik</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lnSpcReduction="10000"/>
          </a:bodyPr>
          <a:lstStyle/>
          <a:p>
            <a:r>
              <a:rPr lang="de-DE" dirty="0" smtClean="0">
                <a:solidFill>
                  <a:schemeClr val="tx1">
                    <a:lumMod val="85000"/>
                    <a:lumOff val="15000"/>
                  </a:schemeClr>
                </a:solidFill>
              </a:rPr>
              <a:t>Praxisbezogene Wissenschaft, die sich der Beziehung Mensch – Musik im interdisziplinären Diskurs nähert.</a:t>
            </a:r>
          </a:p>
          <a:p>
            <a:r>
              <a:rPr lang="de-DE" dirty="0" smtClean="0">
                <a:solidFill>
                  <a:schemeClr val="tx1">
                    <a:lumMod val="85000"/>
                    <a:lumOff val="15000"/>
                  </a:schemeClr>
                </a:solidFill>
              </a:rPr>
              <a:t>… Selektionsprozess unterliegt in der Musikandragogik und –</a:t>
            </a:r>
            <a:r>
              <a:rPr lang="de-DE" dirty="0" err="1" smtClean="0">
                <a:solidFill>
                  <a:schemeClr val="tx1">
                    <a:lumMod val="85000"/>
                    <a:lumOff val="15000"/>
                  </a:schemeClr>
                </a:solidFill>
              </a:rPr>
              <a:t>geragogik</a:t>
            </a:r>
            <a:r>
              <a:rPr lang="de-DE" dirty="0" smtClean="0">
                <a:solidFill>
                  <a:schemeClr val="tx1">
                    <a:lumMod val="85000"/>
                    <a:lumOff val="15000"/>
                  </a:schemeClr>
                </a:solidFill>
              </a:rPr>
              <a:t> keinen Normen und ist unabhängig von einem fremdbestimmten Curriculum</a:t>
            </a:r>
          </a:p>
          <a:p>
            <a:r>
              <a:rPr lang="de-DE" dirty="0" smtClean="0">
                <a:solidFill>
                  <a:schemeClr val="tx1">
                    <a:lumMod val="85000"/>
                    <a:lumOff val="15000"/>
                  </a:schemeClr>
                </a:solidFill>
              </a:rPr>
              <a:t>Reflexion des Altersbildes</a:t>
            </a:r>
          </a:p>
          <a:p>
            <a:r>
              <a:rPr lang="de-DE" dirty="0" err="1" smtClean="0">
                <a:solidFill>
                  <a:schemeClr val="tx1">
                    <a:lumMod val="85000"/>
                    <a:lumOff val="15000"/>
                  </a:schemeClr>
                </a:solidFill>
              </a:rPr>
              <a:t>Biographieforschung</a:t>
            </a:r>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1046434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schemeClr val="tx1">
                    <a:lumMod val="75000"/>
                    <a:lumOff val="25000"/>
                  </a:schemeClr>
                </a:solidFill>
              </a:rPr>
              <a:t>Die unerträgliche Leichtigkeit des Seins</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Autofit/>
          </a:bodyPr>
          <a:lstStyle/>
          <a:p>
            <a:pPr marL="0" indent="0">
              <a:buNone/>
            </a:pPr>
            <a:r>
              <a:rPr lang="de-DE" sz="4000" dirty="0" smtClean="0">
                <a:solidFill>
                  <a:schemeClr val="tx1">
                    <a:lumMod val="85000"/>
                    <a:lumOff val="15000"/>
                  </a:schemeClr>
                </a:solidFill>
              </a:rPr>
              <a:t>„Die unerträgliche Leichtigkeit des Seins“ steht im Roman von Milan Kundera u.a. für gesellschaftliche  Widersprüche und </a:t>
            </a:r>
            <a:r>
              <a:rPr lang="de-DE" sz="4000" dirty="0">
                <a:solidFill>
                  <a:schemeClr val="tx1">
                    <a:lumMod val="85000"/>
                    <a:lumOff val="15000"/>
                  </a:schemeClr>
                </a:solidFill>
              </a:rPr>
              <a:t>G</a:t>
            </a:r>
            <a:r>
              <a:rPr lang="de-DE" sz="4000" dirty="0" smtClean="0">
                <a:solidFill>
                  <a:schemeClr val="tx1">
                    <a:lumMod val="85000"/>
                    <a:lumOff val="15000"/>
                  </a:schemeClr>
                </a:solidFill>
              </a:rPr>
              <a:t>egensätze. Widersprüche und Gegensätze werden auch in diesem Vortrag thematisiert.</a:t>
            </a:r>
          </a:p>
        </p:txBody>
      </p:sp>
    </p:spTree>
    <p:extLst>
      <p:ext uri="{BB962C8B-B14F-4D97-AF65-F5344CB8AC3E}">
        <p14:creationId xmlns:p14="http://schemas.microsoft.com/office/powerpoint/2010/main" val="1678450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err="1">
                <a:solidFill>
                  <a:schemeClr val="tx1">
                    <a:lumMod val="75000"/>
                    <a:lumOff val="25000"/>
                  </a:schemeClr>
                </a:solidFill>
              </a:rPr>
              <a:t>H</a:t>
            </a:r>
            <a:r>
              <a:rPr lang="de-DE" b="1" dirty="0" err="1" smtClean="0">
                <a:solidFill>
                  <a:schemeClr val="tx1">
                    <a:lumMod val="75000"/>
                    <a:lumOff val="25000"/>
                  </a:schemeClr>
                </a:solidFill>
              </a:rPr>
              <a:t>artogh</a:t>
            </a:r>
            <a:r>
              <a:rPr lang="de-DE" b="1" dirty="0" smtClean="0">
                <a:solidFill>
                  <a:schemeClr val="tx1">
                    <a:lumMod val="75000"/>
                    <a:lumOff val="25000"/>
                  </a:schemeClr>
                </a:solidFill>
              </a:rPr>
              <a:t>: Musikgeragogik</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92500" lnSpcReduction="20000"/>
          </a:bodyPr>
          <a:lstStyle/>
          <a:p>
            <a:pPr marL="0" indent="0">
              <a:buNone/>
            </a:pPr>
            <a:r>
              <a:rPr lang="de-DE" dirty="0" smtClean="0">
                <a:solidFill>
                  <a:schemeClr val="tx1">
                    <a:lumMod val="85000"/>
                    <a:lumOff val="15000"/>
                  </a:schemeClr>
                </a:solidFill>
              </a:rPr>
              <a:t>„Die Analyse der autobiographischen </a:t>
            </a:r>
            <a:r>
              <a:rPr lang="de-DE" dirty="0">
                <a:solidFill>
                  <a:schemeClr val="tx1">
                    <a:lumMod val="85000"/>
                    <a:lumOff val="15000"/>
                  </a:schemeClr>
                </a:solidFill>
              </a:rPr>
              <a:t>D</a:t>
            </a:r>
            <a:r>
              <a:rPr lang="de-DE" dirty="0" smtClean="0">
                <a:solidFill>
                  <a:schemeClr val="tx1">
                    <a:lumMod val="85000"/>
                    <a:lumOff val="15000"/>
                  </a:schemeClr>
                </a:solidFill>
              </a:rPr>
              <a:t>okumente hat gezeigt, dass Bildungsprozesse nicht in institutionellen Strukturen, sondern in den Deutungs- und Handlungsmustern des Sich-Bildenden gründen. Die Bedürfnisse, Interessen und Lebenserfahrungen der </a:t>
            </a:r>
            <a:r>
              <a:rPr lang="de-DE" dirty="0">
                <a:solidFill>
                  <a:schemeClr val="tx1">
                    <a:lumMod val="85000"/>
                    <a:lumOff val="15000"/>
                  </a:schemeClr>
                </a:solidFill>
              </a:rPr>
              <a:t>M</a:t>
            </a:r>
            <a:r>
              <a:rPr lang="de-DE" dirty="0" smtClean="0">
                <a:solidFill>
                  <a:schemeClr val="tx1">
                    <a:lumMod val="85000"/>
                    <a:lumOff val="15000"/>
                  </a:schemeClr>
                </a:solidFill>
              </a:rPr>
              <a:t>enschen konstituieren und steuern Bildungsprozesse, Institutionen bleibt es vorbehalten organisatorische und materiale Rahmenbedingungen sowie didaktisches und methodisches Know-how für Aneignungs- und </a:t>
            </a:r>
            <a:r>
              <a:rPr lang="de-DE" dirty="0">
                <a:solidFill>
                  <a:schemeClr val="tx1">
                    <a:lumMod val="85000"/>
                    <a:lumOff val="15000"/>
                  </a:schemeClr>
                </a:solidFill>
              </a:rPr>
              <a:t>V</a:t>
            </a:r>
            <a:r>
              <a:rPr lang="de-DE" dirty="0" smtClean="0">
                <a:solidFill>
                  <a:schemeClr val="tx1">
                    <a:lumMod val="85000"/>
                    <a:lumOff val="15000"/>
                  </a:schemeClr>
                </a:solidFill>
              </a:rPr>
              <a:t>ermittlungsprozesse  bereitzuhalten.“</a:t>
            </a: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12960413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err="1" smtClean="0">
                <a:solidFill>
                  <a:schemeClr val="tx1">
                    <a:lumMod val="75000"/>
                    <a:lumOff val="25000"/>
                  </a:schemeClr>
                </a:solidFill>
              </a:rPr>
              <a:t>Spiekermann</a:t>
            </a:r>
            <a:r>
              <a:rPr lang="de-DE" b="1" dirty="0" smtClean="0">
                <a:solidFill>
                  <a:schemeClr val="tx1">
                    <a:lumMod val="75000"/>
                    <a:lumOff val="25000"/>
                  </a:schemeClr>
                </a:solidFill>
              </a:rPr>
              <a:t>: Erwachsene im Instrumentalunterricht</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r>
              <a:rPr lang="de-DE" dirty="0" smtClean="0">
                <a:solidFill>
                  <a:schemeClr val="tx1">
                    <a:lumMod val="85000"/>
                    <a:lumOff val="15000"/>
                  </a:schemeClr>
                </a:solidFill>
              </a:rPr>
              <a:t>Die Suche nach einer Form der Begegnung mit gewachsenen Persönlichkeiten, um sich gemeinsam dem Instrumentalspiel zu widmen.</a:t>
            </a:r>
          </a:p>
          <a:p>
            <a:r>
              <a:rPr lang="de-DE" dirty="0" smtClean="0">
                <a:solidFill>
                  <a:schemeClr val="tx1">
                    <a:lumMod val="85000"/>
                    <a:lumOff val="15000"/>
                  </a:schemeClr>
                </a:solidFill>
              </a:rPr>
              <a:t>Die eigene Auseinandersetzung mit den Anforderungen des Erwachsenenlebens. Die Fragen nach dem eigenen Älterwerden.</a:t>
            </a: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2249434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229600" cy="1143000"/>
          </a:xfrm>
          <a:solidFill>
            <a:schemeClr val="bg1"/>
          </a:solidFill>
          <a:ln>
            <a:solidFill>
              <a:schemeClr val="accent1"/>
            </a:solidFill>
          </a:ln>
        </p:spPr>
        <p:txBody>
          <a:bodyPr>
            <a:normAutofit fontScale="90000"/>
          </a:bodyPr>
          <a:lstStyle/>
          <a:p>
            <a:r>
              <a:rPr lang="de-DE" b="1" dirty="0" err="1" smtClean="0">
                <a:solidFill>
                  <a:schemeClr val="tx1">
                    <a:lumMod val="75000"/>
                    <a:lumOff val="25000"/>
                  </a:schemeClr>
                </a:solidFill>
              </a:rPr>
              <a:t>Spiekermann</a:t>
            </a:r>
            <a:r>
              <a:rPr lang="de-DE" b="1" dirty="0" smtClean="0">
                <a:solidFill>
                  <a:schemeClr val="tx1">
                    <a:lumMod val="75000"/>
                    <a:lumOff val="25000"/>
                  </a:schemeClr>
                </a:solidFill>
              </a:rPr>
              <a:t>: Voraussetzungen im </a:t>
            </a:r>
            <a:r>
              <a:rPr lang="de-DE" sz="4000" b="1" dirty="0" smtClean="0">
                <a:solidFill>
                  <a:schemeClr val="tx1">
                    <a:lumMod val="75000"/>
                    <a:lumOff val="25000"/>
                  </a:schemeClr>
                </a:solidFill>
              </a:rPr>
              <a:t>Instrumentalunterricht mit Erwachsenen</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endParaRPr lang="de-DE" dirty="0" smtClean="0">
              <a:solidFill>
                <a:schemeClr val="tx1">
                  <a:lumMod val="85000"/>
                  <a:lumOff val="15000"/>
                </a:schemeClr>
              </a:solidFill>
            </a:endParaRPr>
          </a:p>
          <a:p>
            <a:r>
              <a:rPr lang="de-DE" dirty="0" smtClean="0">
                <a:solidFill>
                  <a:schemeClr val="tx1">
                    <a:lumMod val="85000"/>
                    <a:lumOff val="15000"/>
                  </a:schemeClr>
                </a:solidFill>
              </a:rPr>
              <a:t>Wege Erwachsener zum Instrument</a:t>
            </a:r>
          </a:p>
          <a:p>
            <a:r>
              <a:rPr lang="de-DE" dirty="0" smtClean="0">
                <a:solidFill>
                  <a:schemeClr val="tx1">
                    <a:lumMod val="85000"/>
                    <a:lumOff val="15000"/>
                  </a:schemeClr>
                </a:solidFill>
              </a:rPr>
              <a:t>Biographie Determinanten</a:t>
            </a:r>
          </a:p>
          <a:p>
            <a:r>
              <a:rPr lang="de-DE" dirty="0" smtClean="0">
                <a:solidFill>
                  <a:schemeClr val="tx1">
                    <a:lumMod val="85000"/>
                    <a:lumOff val="15000"/>
                  </a:schemeClr>
                </a:solidFill>
              </a:rPr>
              <a:t>Wir entwickeln uns so lange wir leben (Theorien des Alterns, Ressourcenverlust)</a:t>
            </a:r>
          </a:p>
          <a:p>
            <a:r>
              <a:rPr lang="de-DE" dirty="0" smtClean="0">
                <a:solidFill>
                  <a:schemeClr val="tx1">
                    <a:lumMod val="85000"/>
                    <a:lumOff val="15000"/>
                  </a:schemeClr>
                </a:solidFill>
              </a:rPr>
              <a:t>Musikalische Entwicklung im Erwachsenenalter</a:t>
            </a:r>
          </a:p>
        </p:txBody>
      </p:sp>
    </p:spTree>
    <p:extLst>
      <p:ext uri="{BB962C8B-B14F-4D97-AF65-F5344CB8AC3E}">
        <p14:creationId xmlns:p14="http://schemas.microsoft.com/office/powerpoint/2010/main" val="493660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229600" cy="1143000"/>
          </a:xfrm>
          <a:solidFill>
            <a:schemeClr val="bg1"/>
          </a:solidFill>
          <a:ln>
            <a:solidFill>
              <a:schemeClr val="accent1"/>
            </a:solidFill>
          </a:ln>
        </p:spPr>
        <p:txBody>
          <a:bodyPr>
            <a:noAutofit/>
          </a:bodyPr>
          <a:lstStyle/>
          <a:p>
            <a:r>
              <a:rPr lang="de-DE" sz="3600" b="1" dirty="0" err="1" smtClean="0">
                <a:solidFill>
                  <a:schemeClr val="tx1">
                    <a:lumMod val="75000"/>
                    <a:lumOff val="25000"/>
                  </a:schemeClr>
                </a:solidFill>
              </a:rPr>
              <a:t>Spiekermann</a:t>
            </a:r>
            <a:r>
              <a:rPr lang="de-DE" sz="3600" b="1" dirty="0" smtClean="0">
                <a:solidFill>
                  <a:schemeClr val="tx1">
                    <a:lumMod val="75000"/>
                    <a:lumOff val="25000"/>
                  </a:schemeClr>
                </a:solidFill>
              </a:rPr>
              <a:t>: Planung und Durchführung des Unterrichts mit Erwachsenen</a:t>
            </a:r>
            <a:endParaRPr lang="de-DE" sz="36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lnSpcReduction="10000"/>
          </a:bodyPr>
          <a:lstStyle/>
          <a:p>
            <a:endParaRPr lang="de-DE" dirty="0" smtClean="0">
              <a:solidFill>
                <a:schemeClr val="tx1">
                  <a:lumMod val="85000"/>
                  <a:lumOff val="15000"/>
                </a:schemeClr>
              </a:solidFill>
            </a:endParaRPr>
          </a:p>
          <a:p>
            <a:r>
              <a:rPr lang="de-DE" sz="2800" dirty="0" smtClean="0">
                <a:solidFill>
                  <a:schemeClr val="tx1">
                    <a:lumMod val="85000"/>
                    <a:lumOff val="15000"/>
                  </a:schemeClr>
                </a:solidFill>
              </a:rPr>
              <a:t>Benötigen wir eine besondere Didaktik für Erwachsene?</a:t>
            </a:r>
          </a:p>
          <a:p>
            <a:r>
              <a:rPr lang="de-DE" sz="2800" dirty="0" smtClean="0">
                <a:solidFill>
                  <a:schemeClr val="tx1">
                    <a:lumMod val="85000"/>
                    <a:lumOff val="15000"/>
                  </a:schemeClr>
                </a:solidFill>
              </a:rPr>
              <a:t>Die Beziehung zwischen Lernenden und Lehrenden.</a:t>
            </a:r>
          </a:p>
          <a:p>
            <a:r>
              <a:rPr lang="de-DE" sz="2800" dirty="0" smtClean="0">
                <a:solidFill>
                  <a:schemeClr val="tx1">
                    <a:lumMod val="85000"/>
                    <a:lumOff val="15000"/>
                  </a:schemeClr>
                </a:solidFill>
              </a:rPr>
              <a:t>Welche Ziele werden im Instrumentalunterricht mit Erwachsenen verfolgt?</a:t>
            </a:r>
          </a:p>
          <a:p>
            <a:r>
              <a:rPr lang="de-DE" sz="2800" dirty="0" smtClean="0">
                <a:solidFill>
                  <a:schemeClr val="tx1">
                    <a:lumMod val="85000"/>
                    <a:lumOff val="15000"/>
                  </a:schemeClr>
                </a:solidFill>
              </a:rPr>
              <a:t>Grenzen und Lernwiderstände</a:t>
            </a:r>
          </a:p>
          <a:p>
            <a:r>
              <a:rPr lang="de-DE" sz="2800" dirty="0" smtClean="0">
                <a:solidFill>
                  <a:schemeClr val="tx1">
                    <a:lumMod val="85000"/>
                    <a:lumOff val="15000"/>
                  </a:schemeClr>
                </a:solidFill>
              </a:rPr>
              <a:t>Wie üben Erwachsene </a:t>
            </a:r>
          </a:p>
          <a:p>
            <a:r>
              <a:rPr lang="de-DE" sz="2800" dirty="0" smtClean="0">
                <a:solidFill>
                  <a:schemeClr val="tx1">
                    <a:lumMod val="85000"/>
                    <a:lumOff val="15000"/>
                  </a:schemeClr>
                </a:solidFill>
              </a:rPr>
              <a:t>Unterrichtsformen, Rahmenbedingungen und Institutionen</a:t>
            </a: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1981701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51520" y="260648"/>
            <a:ext cx="8229600" cy="1143000"/>
          </a:xfrm>
          <a:solidFill>
            <a:schemeClr val="bg1"/>
          </a:solidFill>
          <a:ln>
            <a:solidFill>
              <a:schemeClr val="accent1"/>
            </a:solidFill>
          </a:ln>
        </p:spPr>
        <p:txBody>
          <a:bodyPr>
            <a:normAutofit fontScale="90000"/>
          </a:bodyPr>
          <a:lstStyle/>
          <a:p>
            <a:r>
              <a:rPr lang="de-DE" b="1" dirty="0" smtClean="0">
                <a:solidFill>
                  <a:schemeClr val="tx1">
                    <a:lumMod val="75000"/>
                    <a:lumOff val="25000"/>
                  </a:schemeClr>
                </a:solidFill>
              </a:rPr>
              <a:t>Johanna Metz: Wort, Klang, Bewegung (2011)</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endParaRPr lang="de-DE" dirty="0" smtClean="0">
              <a:solidFill>
                <a:schemeClr val="tx1">
                  <a:lumMod val="85000"/>
                  <a:lumOff val="15000"/>
                </a:schemeClr>
              </a:solidFill>
            </a:endParaRPr>
          </a:p>
          <a:p>
            <a:pPr marL="571500" indent="-571500">
              <a:buFont typeface="+mj-lt"/>
              <a:buAutoNum type="romanUcPeriod"/>
            </a:pPr>
            <a:r>
              <a:rPr lang="de-DE" sz="2800" dirty="0" smtClean="0">
                <a:solidFill>
                  <a:schemeClr val="tx1">
                    <a:lumMod val="85000"/>
                    <a:lumOff val="15000"/>
                  </a:schemeClr>
                </a:solidFill>
              </a:rPr>
              <a:t>Grundlagen: Musik und Alter</a:t>
            </a:r>
          </a:p>
          <a:p>
            <a:pPr marL="571500" indent="-571500">
              <a:buFont typeface="+mj-lt"/>
              <a:buAutoNum type="romanUcPeriod"/>
            </a:pPr>
            <a:r>
              <a:rPr lang="de-DE" sz="2800" dirty="0" smtClean="0">
                <a:solidFill>
                  <a:schemeClr val="tx1">
                    <a:lumMod val="85000"/>
                    <a:lumOff val="15000"/>
                  </a:schemeClr>
                </a:solidFill>
              </a:rPr>
              <a:t>Begegnungsbereiche für die Stundengestaltung mit Gruppen im späten Erwachsenenalter</a:t>
            </a:r>
          </a:p>
          <a:p>
            <a:pPr marL="571500" indent="-571500">
              <a:buFont typeface="+mj-lt"/>
              <a:buAutoNum type="romanUcPeriod"/>
            </a:pPr>
            <a:r>
              <a:rPr lang="de-DE" sz="2800" dirty="0" smtClean="0">
                <a:solidFill>
                  <a:schemeClr val="tx1">
                    <a:lumMod val="85000"/>
                    <a:lumOff val="15000"/>
                  </a:schemeClr>
                </a:solidFill>
              </a:rPr>
              <a:t>Praxisteil: Anregungen für ein musikorientiertes Beisammensein mit Gruppen im späten Erwachsenenalter</a:t>
            </a: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518185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7941568" cy="1143000"/>
          </a:xfrm>
          <a:solidFill>
            <a:schemeClr val="bg1"/>
          </a:solidFill>
          <a:ln>
            <a:solidFill>
              <a:schemeClr val="accent1"/>
            </a:solidFill>
          </a:ln>
        </p:spPr>
        <p:txBody>
          <a:bodyPr>
            <a:normAutofit fontScale="90000"/>
          </a:bodyPr>
          <a:lstStyle/>
          <a:p>
            <a:r>
              <a:rPr lang="de-DE" b="1" dirty="0" smtClean="0">
                <a:solidFill>
                  <a:schemeClr val="tx1">
                    <a:lumMod val="75000"/>
                    <a:lumOff val="25000"/>
                  </a:schemeClr>
                </a:solidFill>
              </a:rPr>
              <a:t>Metz: I. Grundlagen: Musik im Alter</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92500" lnSpcReduction="10000"/>
          </a:bodyPr>
          <a:lstStyle/>
          <a:p>
            <a:endParaRPr lang="de-DE" dirty="0" smtClean="0">
              <a:solidFill>
                <a:schemeClr val="tx1">
                  <a:lumMod val="85000"/>
                  <a:lumOff val="15000"/>
                </a:schemeClr>
              </a:solidFill>
            </a:endParaRPr>
          </a:p>
          <a:p>
            <a:r>
              <a:rPr lang="de-DE" sz="2800" dirty="0" smtClean="0">
                <a:solidFill>
                  <a:schemeClr val="tx1">
                    <a:lumMod val="85000"/>
                    <a:lumOff val="15000"/>
                  </a:schemeClr>
                </a:solidFill>
              </a:rPr>
              <a:t>Die Stellung des alten Menschen in der Gesellschaft</a:t>
            </a:r>
          </a:p>
          <a:p>
            <a:r>
              <a:rPr lang="de-DE" sz="2800" dirty="0" smtClean="0">
                <a:solidFill>
                  <a:schemeClr val="tx1">
                    <a:lumMod val="85000"/>
                    <a:lumOff val="15000"/>
                  </a:schemeClr>
                </a:solidFill>
              </a:rPr>
              <a:t>Alter und Altern</a:t>
            </a:r>
          </a:p>
          <a:p>
            <a:r>
              <a:rPr lang="de-DE" sz="2800" dirty="0" smtClean="0">
                <a:solidFill>
                  <a:schemeClr val="tx1">
                    <a:lumMod val="85000"/>
                    <a:lumOff val="15000"/>
                  </a:schemeClr>
                </a:solidFill>
              </a:rPr>
              <a:t>Alter </a:t>
            </a:r>
            <a:r>
              <a:rPr lang="de-DE" sz="2800" dirty="0">
                <a:solidFill>
                  <a:schemeClr val="tx1">
                    <a:lumMod val="85000"/>
                    <a:lumOff val="15000"/>
                  </a:schemeClr>
                </a:solidFill>
              </a:rPr>
              <a:t>M</a:t>
            </a:r>
            <a:r>
              <a:rPr lang="de-DE" sz="2800" dirty="0" smtClean="0">
                <a:solidFill>
                  <a:schemeClr val="tx1">
                    <a:lumMod val="85000"/>
                    <a:lumOff val="15000"/>
                  </a:schemeClr>
                </a:solidFill>
              </a:rPr>
              <a:t>ensch und Musik</a:t>
            </a:r>
          </a:p>
          <a:p>
            <a:r>
              <a:rPr lang="de-DE" sz="2800" dirty="0" smtClean="0">
                <a:solidFill>
                  <a:schemeClr val="tx1">
                    <a:lumMod val="85000"/>
                    <a:lumOff val="15000"/>
                  </a:schemeClr>
                </a:solidFill>
              </a:rPr>
              <a:t>EMP – ein Ansatz für musikalisch-künstlerisches Gestalten</a:t>
            </a:r>
          </a:p>
          <a:p>
            <a:r>
              <a:rPr lang="de-DE" sz="2800" dirty="0" smtClean="0">
                <a:solidFill>
                  <a:schemeClr val="tx1">
                    <a:lumMod val="85000"/>
                    <a:lumOff val="15000"/>
                  </a:schemeClr>
                </a:solidFill>
              </a:rPr>
              <a:t>Gestaltung und Aufbau eines musikorientierten Beisammenseins</a:t>
            </a:r>
          </a:p>
          <a:p>
            <a:r>
              <a:rPr lang="de-DE" sz="2800" dirty="0" smtClean="0">
                <a:solidFill>
                  <a:schemeClr val="tx1">
                    <a:lumMod val="85000"/>
                    <a:lumOff val="15000"/>
                  </a:schemeClr>
                </a:solidFill>
              </a:rPr>
              <a:t>Die besondere Rolle des Kunstpädagogen</a:t>
            </a:r>
          </a:p>
          <a:p>
            <a:r>
              <a:rPr lang="de-DE" sz="2800" dirty="0" smtClean="0">
                <a:solidFill>
                  <a:schemeClr val="tx1">
                    <a:lumMod val="85000"/>
                    <a:lumOff val="15000"/>
                  </a:schemeClr>
                </a:solidFill>
              </a:rPr>
              <a:t>Rahmenbedingungen</a:t>
            </a: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954343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7941568" cy="1143000"/>
          </a:xfrm>
          <a:solidFill>
            <a:schemeClr val="bg1"/>
          </a:solidFill>
          <a:ln>
            <a:solidFill>
              <a:schemeClr val="accent1"/>
            </a:solidFill>
          </a:ln>
        </p:spPr>
        <p:txBody>
          <a:bodyPr>
            <a:normAutofit/>
          </a:bodyPr>
          <a:lstStyle/>
          <a:p>
            <a:r>
              <a:rPr lang="de-DE" b="1" dirty="0" smtClean="0">
                <a:solidFill>
                  <a:schemeClr val="tx1">
                    <a:lumMod val="75000"/>
                    <a:lumOff val="25000"/>
                  </a:schemeClr>
                </a:solidFill>
              </a:rPr>
              <a:t>Metz: II. Begegnungsbereiche</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endParaRPr lang="de-DE" dirty="0" smtClean="0">
              <a:solidFill>
                <a:schemeClr val="tx1">
                  <a:lumMod val="85000"/>
                  <a:lumOff val="15000"/>
                </a:schemeClr>
              </a:solidFill>
            </a:endParaRPr>
          </a:p>
          <a:p>
            <a:r>
              <a:rPr lang="de-DE" sz="2800" dirty="0" smtClean="0">
                <a:solidFill>
                  <a:schemeClr val="tx1">
                    <a:lumMod val="85000"/>
                    <a:lumOff val="15000"/>
                  </a:schemeClr>
                </a:solidFill>
              </a:rPr>
              <a:t>Singen und Sprechen</a:t>
            </a:r>
          </a:p>
          <a:p>
            <a:r>
              <a:rPr lang="de-DE" sz="2800" dirty="0" smtClean="0">
                <a:solidFill>
                  <a:schemeClr val="tx1">
                    <a:lumMod val="85000"/>
                    <a:lumOff val="15000"/>
                  </a:schemeClr>
                </a:solidFill>
              </a:rPr>
              <a:t>Instrumentalspiel</a:t>
            </a:r>
          </a:p>
          <a:p>
            <a:r>
              <a:rPr lang="de-DE" sz="2800" dirty="0" smtClean="0">
                <a:solidFill>
                  <a:schemeClr val="tx1">
                    <a:lumMod val="85000"/>
                    <a:lumOff val="15000"/>
                  </a:schemeClr>
                </a:solidFill>
              </a:rPr>
              <a:t>Bewegen und Tanzen</a:t>
            </a:r>
          </a:p>
          <a:p>
            <a:r>
              <a:rPr lang="de-DE" sz="2800" dirty="0" smtClean="0">
                <a:solidFill>
                  <a:schemeClr val="tx1">
                    <a:lumMod val="85000"/>
                    <a:lumOff val="15000"/>
                  </a:schemeClr>
                </a:solidFill>
              </a:rPr>
              <a:t>Musikhören und Klangsensibilisierung</a:t>
            </a:r>
          </a:p>
          <a:p>
            <a:r>
              <a:rPr lang="de-DE" sz="2800" dirty="0" smtClean="0">
                <a:solidFill>
                  <a:schemeClr val="tx1">
                    <a:lumMod val="85000"/>
                    <a:lumOff val="15000"/>
                  </a:schemeClr>
                </a:solidFill>
              </a:rPr>
              <a:t>Kulturwissen und Musikgeschichte</a:t>
            </a: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35498954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085584" cy="1143000"/>
          </a:xfrm>
          <a:solidFill>
            <a:schemeClr val="bg1"/>
          </a:solidFill>
          <a:ln>
            <a:solidFill>
              <a:schemeClr val="accent1"/>
            </a:solidFill>
          </a:ln>
        </p:spPr>
        <p:txBody>
          <a:bodyPr>
            <a:normAutofit/>
          </a:bodyPr>
          <a:lstStyle/>
          <a:p>
            <a:r>
              <a:rPr lang="de-DE" b="1" dirty="0" smtClean="0">
                <a:solidFill>
                  <a:schemeClr val="tx1">
                    <a:lumMod val="75000"/>
                    <a:lumOff val="25000"/>
                  </a:schemeClr>
                </a:solidFill>
              </a:rPr>
              <a:t>Metz: III. Praxisteil</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endParaRPr lang="de-DE" dirty="0" smtClean="0">
              <a:solidFill>
                <a:schemeClr val="tx1">
                  <a:lumMod val="85000"/>
                  <a:lumOff val="15000"/>
                </a:schemeClr>
              </a:solidFill>
            </a:endParaRPr>
          </a:p>
          <a:p>
            <a:r>
              <a:rPr lang="de-DE" sz="2800" dirty="0" smtClean="0">
                <a:solidFill>
                  <a:schemeClr val="tx1">
                    <a:lumMod val="85000"/>
                    <a:lumOff val="15000"/>
                  </a:schemeClr>
                </a:solidFill>
              </a:rPr>
              <a:t>Morgen und Abend</a:t>
            </a:r>
          </a:p>
          <a:p>
            <a:r>
              <a:rPr lang="de-DE" sz="2800" dirty="0" smtClean="0">
                <a:solidFill>
                  <a:schemeClr val="tx1">
                    <a:lumMod val="85000"/>
                    <a:lumOff val="15000"/>
                  </a:schemeClr>
                </a:solidFill>
              </a:rPr>
              <a:t>Der Kuckuck im Frühling</a:t>
            </a:r>
          </a:p>
          <a:p>
            <a:r>
              <a:rPr lang="de-DE" sz="2800" dirty="0" smtClean="0">
                <a:solidFill>
                  <a:schemeClr val="tx1">
                    <a:lumMod val="85000"/>
                    <a:lumOff val="15000"/>
                  </a:schemeClr>
                </a:solidFill>
              </a:rPr>
              <a:t>Filmmusik</a:t>
            </a:r>
          </a:p>
          <a:p>
            <a:r>
              <a:rPr lang="de-DE" sz="2800" dirty="0" smtClean="0">
                <a:solidFill>
                  <a:schemeClr val="tx1">
                    <a:lumMod val="85000"/>
                    <a:lumOff val="15000"/>
                  </a:schemeClr>
                </a:solidFill>
              </a:rPr>
              <a:t>Blumen: Goethe-Gedichte in Liedern</a:t>
            </a:r>
          </a:p>
          <a:p>
            <a:r>
              <a:rPr lang="de-DE" sz="2800" dirty="0" smtClean="0">
                <a:solidFill>
                  <a:schemeClr val="tx1">
                    <a:lumMod val="85000"/>
                    <a:lumOff val="15000"/>
                  </a:schemeClr>
                </a:solidFill>
              </a:rPr>
              <a:t>Sommerbeginn – Johannisfeuer</a:t>
            </a:r>
          </a:p>
          <a:p>
            <a:r>
              <a:rPr lang="de-DE" sz="2800" dirty="0" smtClean="0">
                <a:solidFill>
                  <a:schemeClr val="tx1">
                    <a:lumMod val="85000"/>
                    <a:lumOff val="15000"/>
                  </a:schemeClr>
                </a:solidFill>
              </a:rPr>
              <a:t>Steine</a:t>
            </a:r>
          </a:p>
          <a:p>
            <a:r>
              <a:rPr lang="de-DE" sz="2800" dirty="0" smtClean="0">
                <a:solidFill>
                  <a:schemeClr val="tx1">
                    <a:lumMod val="85000"/>
                    <a:lumOff val="15000"/>
                  </a:schemeClr>
                </a:solidFill>
              </a:rPr>
              <a:t>Wandern</a:t>
            </a: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1627032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136904" cy="1143000"/>
          </a:xfrm>
          <a:solidFill>
            <a:schemeClr val="bg1"/>
          </a:solidFill>
          <a:ln>
            <a:solidFill>
              <a:schemeClr val="accent1"/>
            </a:solidFill>
          </a:ln>
        </p:spPr>
        <p:txBody>
          <a:bodyPr>
            <a:normAutofit/>
          </a:bodyPr>
          <a:lstStyle/>
          <a:p>
            <a:r>
              <a:rPr lang="de-DE" b="1" dirty="0" smtClean="0">
                <a:solidFill>
                  <a:schemeClr val="tx1">
                    <a:lumMod val="75000"/>
                    <a:lumOff val="25000"/>
                  </a:schemeClr>
                </a:solidFill>
              </a:rPr>
              <a:t>Metz: III. Praxisteil</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endParaRPr lang="de-DE" dirty="0" smtClean="0">
              <a:solidFill>
                <a:schemeClr val="tx1">
                  <a:lumMod val="85000"/>
                  <a:lumOff val="15000"/>
                </a:schemeClr>
              </a:solidFill>
            </a:endParaRPr>
          </a:p>
          <a:p>
            <a:r>
              <a:rPr lang="de-DE" sz="2800" dirty="0" smtClean="0">
                <a:solidFill>
                  <a:schemeClr val="tx1">
                    <a:lumMod val="85000"/>
                    <a:lumOff val="15000"/>
                  </a:schemeClr>
                </a:solidFill>
              </a:rPr>
              <a:t>Herbstliche Jagd</a:t>
            </a:r>
          </a:p>
          <a:p>
            <a:r>
              <a:rPr lang="de-DE" sz="2800" dirty="0" smtClean="0">
                <a:solidFill>
                  <a:schemeClr val="tx1">
                    <a:lumMod val="85000"/>
                    <a:lumOff val="15000"/>
                  </a:schemeClr>
                </a:solidFill>
              </a:rPr>
              <a:t>Glocken in Kathedralen</a:t>
            </a:r>
          </a:p>
          <a:p>
            <a:r>
              <a:rPr lang="de-DE" sz="2800" dirty="0" smtClean="0">
                <a:solidFill>
                  <a:schemeClr val="tx1">
                    <a:lumMod val="85000"/>
                    <a:lumOff val="15000"/>
                  </a:schemeClr>
                </a:solidFill>
              </a:rPr>
              <a:t>Märchenoper „Hänsel und Gretel“</a:t>
            </a:r>
          </a:p>
          <a:p>
            <a:r>
              <a:rPr lang="de-DE" sz="2800" dirty="0" smtClean="0">
                <a:solidFill>
                  <a:schemeClr val="tx1">
                    <a:lumMod val="85000"/>
                    <a:lumOff val="15000"/>
                  </a:schemeClr>
                </a:solidFill>
              </a:rPr>
              <a:t>Seht, die gute Zeit ist nah – Advent und Weihnacht</a:t>
            </a:r>
          </a:p>
          <a:p>
            <a:r>
              <a:rPr lang="de-DE" sz="2800" dirty="0" smtClean="0">
                <a:solidFill>
                  <a:schemeClr val="tx1">
                    <a:lumMod val="85000"/>
                    <a:lumOff val="15000"/>
                  </a:schemeClr>
                </a:solidFill>
              </a:rPr>
              <a:t>Wintertage</a:t>
            </a:r>
          </a:p>
          <a:p>
            <a:r>
              <a:rPr lang="de-DE" sz="2800" dirty="0" smtClean="0">
                <a:solidFill>
                  <a:schemeClr val="tx1">
                    <a:lumMod val="85000"/>
                    <a:lumOff val="15000"/>
                  </a:schemeClr>
                </a:solidFill>
              </a:rPr>
              <a:t>Musikalische Späße</a:t>
            </a: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3649910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sz="4000" b="1" dirty="0" smtClean="0">
                <a:solidFill>
                  <a:schemeClr val="tx1">
                    <a:lumMod val="75000"/>
                    <a:lumOff val="25000"/>
                  </a:schemeClr>
                </a:solidFill>
              </a:rPr>
              <a:t>Praxishandbuch Musizieren im Alter. Projekte u. Initiativen</a:t>
            </a:r>
            <a:endParaRPr lang="de-DE" sz="4000" b="1" dirty="0">
              <a:solidFill>
                <a:schemeClr val="tx1">
                  <a:lumMod val="75000"/>
                  <a:lumOff val="25000"/>
                </a:schemeClr>
              </a:solidFill>
            </a:endParaRPr>
          </a:p>
        </p:txBody>
      </p:sp>
      <p:sp>
        <p:nvSpPr>
          <p:cNvPr id="3" name="Inhaltsplatzhalter 2"/>
          <p:cNvSpPr>
            <a:spLocks noGrp="1"/>
          </p:cNvSpPr>
          <p:nvPr>
            <p:ph type="body" idx="1"/>
          </p:nvPr>
        </p:nvSpPr>
        <p:spPr>
          <a:solidFill>
            <a:schemeClr val="bg1"/>
          </a:solidFill>
        </p:spPr>
        <p:txBody>
          <a:bodyPr>
            <a:normAutofit fontScale="77500" lnSpcReduction="20000"/>
          </a:bodyPr>
          <a:lstStyle/>
          <a:p>
            <a:pPr marL="0" indent="0">
              <a:buNone/>
            </a:pPr>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r>
              <a:rPr lang="de-DE" sz="4000" b="1" cap="all" dirty="0">
                <a:solidFill>
                  <a:prstClr val="black">
                    <a:lumMod val="75000"/>
                    <a:lumOff val="25000"/>
                  </a:prstClr>
                </a:solidFill>
                <a:ea typeface="+mj-ea"/>
                <a:cs typeface="+mj-cs"/>
              </a:rPr>
              <a:t>Hans Hermann Wickel/Theo </a:t>
            </a:r>
            <a:r>
              <a:rPr lang="de-DE" sz="4000" b="1" cap="all" dirty="0" err="1">
                <a:solidFill>
                  <a:prstClr val="black">
                    <a:lumMod val="75000"/>
                    <a:lumOff val="25000"/>
                  </a:prstClr>
                </a:solidFill>
                <a:ea typeface="+mj-ea"/>
                <a:cs typeface="+mj-cs"/>
              </a:rPr>
              <a:t>Hartogh</a:t>
            </a: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546728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Autofit/>
          </a:bodyPr>
          <a:lstStyle/>
          <a:p>
            <a:r>
              <a:rPr lang="de-DE" sz="7200" b="1" dirty="0" smtClean="0">
                <a:solidFill>
                  <a:schemeClr val="tx1">
                    <a:lumMod val="75000"/>
                    <a:lumOff val="25000"/>
                  </a:schemeClr>
                </a:solidFill>
              </a:rPr>
              <a:t>Überblick</a:t>
            </a:r>
            <a:endParaRPr lang="de-DE" sz="72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Autofit/>
          </a:bodyPr>
          <a:lstStyle/>
          <a:p>
            <a:r>
              <a:rPr lang="de-DE" sz="4800" b="1" dirty="0">
                <a:solidFill>
                  <a:schemeClr val="tx1">
                    <a:lumMod val="85000"/>
                    <a:lumOff val="15000"/>
                  </a:schemeClr>
                </a:solidFill>
              </a:rPr>
              <a:t>A</a:t>
            </a:r>
            <a:r>
              <a:rPr lang="de-DE" sz="4800" b="1" dirty="0" smtClean="0">
                <a:solidFill>
                  <a:schemeClr val="tx1">
                    <a:lumMod val="85000"/>
                    <a:lumOff val="15000"/>
                  </a:schemeClr>
                </a:solidFill>
              </a:rPr>
              <a:t>lter</a:t>
            </a:r>
          </a:p>
          <a:p>
            <a:r>
              <a:rPr lang="de-DE" sz="4800" b="1" dirty="0" smtClean="0">
                <a:solidFill>
                  <a:schemeClr val="tx1">
                    <a:lumMod val="85000"/>
                    <a:lumOff val="15000"/>
                  </a:schemeClr>
                </a:solidFill>
              </a:rPr>
              <a:t>Musik im Alter (Literatur)</a:t>
            </a:r>
          </a:p>
          <a:p>
            <a:r>
              <a:rPr lang="de-DE" sz="4800" b="1" dirty="0" smtClean="0">
                <a:solidFill>
                  <a:schemeClr val="tx1">
                    <a:lumMod val="85000"/>
                    <a:lumOff val="15000"/>
                  </a:schemeClr>
                </a:solidFill>
              </a:rPr>
              <a:t>Gesellschaftliche Entwicklung</a:t>
            </a:r>
          </a:p>
          <a:p>
            <a:r>
              <a:rPr lang="de-DE" sz="4800" b="1" dirty="0" smtClean="0">
                <a:solidFill>
                  <a:schemeClr val="tx1">
                    <a:lumMod val="85000"/>
                    <a:lumOff val="15000"/>
                  </a:schemeClr>
                </a:solidFill>
              </a:rPr>
              <a:t>Populäre Musik</a:t>
            </a:r>
          </a:p>
          <a:p>
            <a:r>
              <a:rPr lang="de-DE" sz="4800" b="1" dirty="0" smtClean="0">
                <a:solidFill>
                  <a:schemeClr val="tx1">
                    <a:lumMod val="85000"/>
                    <a:lumOff val="15000"/>
                  </a:schemeClr>
                </a:solidFill>
              </a:rPr>
              <a:t>Musik und Bewegung</a:t>
            </a:r>
          </a:p>
        </p:txBody>
      </p:sp>
    </p:spTree>
    <p:extLst>
      <p:ext uri="{BB962C8B-B14F-4D97-AF65-F5344CB8AC3E}">
        <p14:creationId xmlns:p14="http://schemas.microsoft.com/office/powerpoint/2010/main" val="1557846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08912" cy="1143000"/>
          </a:xfrm>
          <a:solidFill>
            <a:schemeClr val="bg1"/>
          </a:solidFill>
          <a:ln>
            <a:solidFill>
              <a:schemeClr val="accent1"/>
            </a:solidFill>
          </a:ln>
        </p:spPr>
        <p:txBody>
          <a:bodyPr>
            <a:normAutofit fontScale="90000"/>
          </a:bodyPr>
          <a:lstStyle/>
          <a:p>
            <a:r>
              <a:rPr lang="de-DE" sz="4000" b="1" dirty="0" smtClean="0">
                <a:solidFill>
                  <a:schemeClr val="tx1">
                    <a:lumMod val="75000"/>
                    <a:lumOff val="25000"/>
                  </a:schemeClr>
                </a:solidFill>
              </a:rPr>
              <a:t>Wickel/</a:t>
            </a:r>
            <a:r>
              <a:rPr lang="de-DE" sz="4000" b="1" dirty="0" err="1" smtClean="0">
                <a:solidFill>
                  <a:schemeClr val="tx1">
                    <a:lumMod val="75000"/>
                    <a:lumOff val="25000"/>
                  </a:schemeClr>
                </a:solidFill>
              </a:rPr>
              <a:t>Hartogh</a:t>
            </a:r>
            <a:r>
              <a:rPr lang="de-DE" sz="4000" b="1" dirty="0" smtClean="0">
                <a:solidFill>
                  <a:schemeClr val="tx1">
                    <a:lumMod val="75000"/>
                    <a:lumOff val="25000"/>
                  </a:schemeClr>
                </a:solidFill>
              </a:rPr>
              <a:t>: Praxishandbuch Musizieren im Alter</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571500" indent="-571500">
              <a:buFont typeface="+mj-lt"/>
              <a:buAutoNum type="romanUcPeriod"/>
            </a:pPr>
            <a:r>
              <a:rPr lang="de-DE" dirty="0" smtClean="0">
                <a:solidFill>
                  <a:schemeClr val="tx1">
                    <a:lumMod val="85000"/>
                    <a:lumOff val="15000"/>
                  </a:schemeClr>
                </a:solidFill>
              </a:rPr>
              <a:t>Einzelangebote für Senioren</a:t>
            </a:r>
          </a:p>
          <a:p>
            <a:pPr marL="571500" indent="-571500">
              <a:buFont typeface="+mj-lt"/>
              <a:buAutoNum type="romanUcPeriod"/>
            </a:pPr>
            <a:r>
              <a:rPr lang="de-DE" sz="2800" dirty="0" smtClean="0">
                <a:solidFill>
                  <a:schemeClr val="tx1">
                    <a:lumMod val="85000"/>
                    <a:lumOff val="15000"/>
                  </a:schemeClr>
                </a:solidFill>
              </a:rPr>
              <a:t>Gruppenangebote für Senioren</a:t>
            </a:r>
          </a:p>
          <a:p>
            <a:pPr marL="571500" indent="-571500">
              <a:buFont typeface="+mj-lt"/>
              <a:buAutoNum type="romanUcPeriod"/>
            </a:pPr>
            <a:r>
              <a:rPr lang="de-DE" sz="2800" dirty="0" smtClean="0">
                <a:solidFill>
                  <a:schemeClr val="tx1">
                    <a:lumMod val="85000"/>
                    <a:lumOff val="15000"/>
                  </a:schemeClr>
                </a:solidFill>
              </a:rPr>
              <a:t>Intergenerative Angebote</a:t>
            </a:r>
          </a:p>
          <a:p>
            <a:pPr marL="571500" indent="-571500">
              <a:buFont typeface="+mj-lt"/>
              <a:buAutoNum type="romanUcPeriod"/>
            </a:pPr>
            <a:r>
              <a:rPr lang="de-DE" sz="2800" dirty="0" smtClean="0">
                <a:solidFill>
                  <a:schemeClr val="tx1">
                    <a:lumMod val="85000"/>
                    <a:lumOff val="15000"/>
                  </a:schemeClr>
                </a:solidFill>
              </a:rPr>
              <a:t>Institutionen, </a:t>
            </a:r>
            <a:r>
              <a:rPr lang="de-DE" sz="2800" dirty="0" err="1" smtClean="0">
                <a:solidFill>
                  <a:schemeClr val="tx1">
                    <a:lumMod val="85000"/>
                    <a:lumOff val="15000"/>
                  </a:schemeClr>
                </a:solidFill>
              </a:rPr>
              <a:t>Musikgeragogen</a:t>
            </a:r>
            <a:r>
              <a:rPr lang="de-DE" sz="2800" dirty="0">
                <a:solidFill>
                  <a:schemeClr val="tx1">
                    <a:lumMod val="85000"/>
                    <a:lumOff val="15000"/>
                  </a:schemeClr>
                </a:solidFill>
              </a:rPr>
              <a:t> </a:t>
            </a:r>
            <a:r>
              <a:rPr lang="de-DE" sz="2800" dirty="0" smtClean="0">
                <a:solidFill>
                  <a:schemeClr val="tx1">
                    <a:lumMod val="85000"/>
                    <a:lumOff val="15000"/>
                  </a:schemeClr>
                </a:solidFill>
              </a:rPr>
              <a:t>und Künstler auf neuen Wegen</a:t>
            </a: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3165814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08912" cy="1143000"/>
          </a:xfrm>
          <a:solidFill>
            <a:schemeClr val="bg1"/>
          </a:solidFill>
          <a:ln>
            <a:solidFill>
              <a:schemeClr val="accent1"/>
            </a:solidFill>
          </a:ln>
        </p:spPr>
        <p:txBody>
          <a:bodyPr>
            <a:normAutofit fontScale="90000"/>
          </a:bodyPr>
          <a:lstStyle/>
          <a:p>
            <a:r>
              <a:rPr lang="de-DE" sz="4000" b="1" dirty="0" smtClean="0">
                <a:solidFill>
                  <a:schemeClr val="tx1">
                    <a:lumMod val="75000"/>
                    <a:lumOff val="25000"/>
                  </a:schemeClr>
                </a:solidFill>
              </a:rPr>
              <a:t>Wickel/</a:t>
            </a:r>
            <a:r>
              <a:rPr lang="de-DE" sz="4000" b="1" dirty="0" err="1" smtClean="0">
                <a:solidFill>
                  <a:schemeClr val="tx1">
                    <a:lumMod val="75000"/>
                    <a:lumOff val="25000"/>
                  </a:schemeClr>
                </a:solidFill>
              </a:rPr>
              <a:t>Hartogh</a:t>
            </a:r>
            <a:r>
              <a:rPr lang="de-DE" sz="4000" b="1" dirty="0" smtClean="0">
                <a:solidFill>
                  <a:schemeClr val="tx1">
                    <a:lumMod val="75000"/>
                    <a:lumOff val="25000"/>
                  </a:schemeClr>
                </a:solidFill>
              </a:rPr>
              <a:t>: I. Einzelangebote für Senioren</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514350" indent="-514350">
              <a:buFont typeface="+mj-lt"/>
              <a:buAutoNum type="arabicPeriod"/>
            </a:pPr>
            <a:endParaRPr lang="de-DE" dirty="0" smtClean="0">
              <a:solidFill>
                <a:schemeClr val="tx1">
                  <a:lumMod val="85000"/>
                  <a:lumOff val="15000"/>
                </a:schemeClr>
              </a:solidFill>
            </a:endParaRPr>
          </a:p>
          <a:p>
            <a:pPr marL="514350" indent="-514350">
              <a:buFont typeface="+mj-lt"/>
              <a:buAutoNum type="arabicPeriod"/>
            </a:pPr>
            <a:endParaRPr lang="de-DE" dirty="0">
              <a:solidFill>
                <a:schemeClr val="tx1">
                  <a:lumMod val="85000"/>
                  <a:lumOff val="15000"/>
                </a:schemeClr>
              </a:solidFill>
            </a:endParaRPr>
          </a:p>
          <a:p>
            <a:pPr marL="514350" indent="-514350">
              <a:buFont typeface="+mj-lt"/>
              <a:buAutoNum type="arabicPeriod"/>
            </a:pPr>
            <a:r>
              <a:rPr lang="de-DE" dirty="0" smtClean="0">
                <a:solidFill>
                  <a:schemeClr val="tx1">
                    <a:lumMod val="85000"/>
                    <a:lumOff val="15000"/>
                  </a:schemeClr>
                </a:solidFill>
              </a:rPr>
              <a:t>Instrumentalunterricht</a:t>
            </a:r>
          </a:p>
          <a:p>
            <a:pPr marL="514350" indent="-514350">
              <a:buFont typeface="+mj-lt"/>
              <a:buAutoNum type="arabicPeriod"/>
            </a:pPr>
            <a:r>
              <a:rPr lang="de-DE" sz="2800" dirty="0" smtClean="0">
                <a:solidFill>
                  <a:schemeClr val="tx1">
                    <a:lumMod val="85000"/>
                    <a:lumOff val="15000"/>
                  </a:schemeClr>
                </a:solidFill>
              </a:rPr>
              <a:t>Musikalische Betreuung und Begleitung in der Pflege</a:t>
            </a: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3177912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013576" cy="1143000"/>
          </a:xfrm>
          <a:solidFill>
            <a:schemeClr val="bg1"/>
          </a:solidFill>
          <a:ln>
            <a:solidFill>
              <a:schemeClr val="accent1"/>
            </a:solidFill>
          </a:ln>
        </p:spPr>
        <p:txBody>
          <a:bodyPr>
            <a:normAutofit fontScale="90000"/>
          </a:bodyPr>
          <a:lstStyle/>
          <a:p>
            <a:r>
              <a:rPr lang="de-DE" sz="4000" b="1" dirty="0" smtClean="0">
                <a:solidFill>
                  <a:schemeClr val="tx1">
                    <a:lumMod val="75000"/>
                    <a:lumOff val="25000"/>
                  </a:schemeClr>
                </a:solidFill>
              </a:rPr>
              <a:t>Wickel/</a:t>
            </a:r>
            <a:r>
              <a:rPr lang="de-DE" sz="4000" b="1" dirty="0" err="1" smtClean="0">
                <a:solidFill>
                  <a:schemeClr val="tx1">
                    <a:lumMod val="75000"/>
                    <a:lumOff val="25000"/>
                  </a:schemeClr>
                </a:solidFill>
              </a:rPr>
              <a:t>Hartogh</a:t>
            </a:r>
            <a:r>
              <a:rPr lang="de-DE" sz="4000" b="1" dirty="0" smtClean="0">
                <a:solidFill>
                  <a:schemeClr val="tx1">
                    <a:lumMod val="75000"/>
                    <a:lumOff val="25000"/>
                  </a:schemeClr>
                </a:solidFill>
              </a:rPr>
              <a:t>: </a:t>
            </a:r>
            <a:br>
              <a:rPr lang="de-DE" sz="4000" b="1" dirty="0" smtClean="0">
                <a:solidFill>
                  <a:schemeClr val="tx1">
                    <a:lumMod val="75000"/>
                    <a:lumOff val="25000"/>
                  </a:schemeClr>
                </a:solidFill>
              </a:rPr>
            </a:br>
            <a:r>
              <a:rPr lang="de-DE" sz="4000" b="1" dirty="0" smtClean="0">
                <a:solidFill>
                  <a:schemeClr val="tx1">
                    <a:lumMod val="75000"/>
                    <a:lumOff val="25000"/>
                  </a:schemeClr>
                </a:solidFill>
              </a:rPr>
              <a:t>1. Instrumentalunterricht</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endParaRPr lang="de-DE" dirty="0" smtClean="0">
              <a:solidFill>
                <a:schemeClr val="tx1">
                  <a:lumMod val="85000"/>
                  <a:lumOff val="15000"/>
                </a:schemeClr>
              </a:solidFill>
            </a:endParaRPr>
          </a:p>
          <a:p>
            <a:r>
              <a:rPr lang="de-DE" dirty="0" smtClean="0">
                <a:solidFill>
                  <a:schemeClr val="tx1">
                    <a:lumMod val="85000"/>
                    <a:lumOff val="15000"/>
                  </a:schemeClr>
                </a:solidFill>
              </a:rPr>
              <a:t>Instrumentales Musizieren im Alter</a:t>
            </a:r>
          </a:p>
          <a:p>
            <a:r>
              <a:rPr lang="de-DE" sz="2800" dirty="0" smtClean="0">
                <a:solidFill>
                  <a:schemeClr val="tx1">
                    <a:lumMod val="85000"/>
                    <a:lumOff val="15000"/>
                  </a:schemeClr>
                </a:solidFill>
              </a:rPr>
              <a:t>Neuer Start mit dem </a:t>
            </a:r>
            <a:r>
              <a:rPr lang="de-DE" sz="2800" dirty="0">
                <a:solidFill>
                  <a:schemeClr val="tx1">
                    <a:lumMod val="85000"/>
                    <a:lumOff val="15000"/>
                  </a:schemeClr>
                </a:solidFill>
              </a:rPr>
              <a:t>T</a:t>
            </a:r>
            <a:r>
              <a:rPr lang="de-DE" sz="2800" dirty="0" smtClean="0">
                <a:solidFill>
                  <a:schemeClr val="tx1">
                    <a:lumMod val="85000"/>
                    <a:lumOff val="15000"/>
                  </a:schemeClr>
                </a:solidFill>
              </a:rPr>
              <a:t>enor für die Generation 55+ (Musikschulprojekt Lüneburg)</a:t>
            </a:r>
          </a:p>
          <a:p>
            <a:r>
              <a:rPr lang="de-DE" sz="2800" dirty="0" smtClean="0">
                <a:solidFill>
                  <a:schemeClr val="tx1">
                    <a:lumMod val="85000"/>
                    <a:lumOff val="15000"/>
                  </a:schemeClr>
                </a:solidFill>
              </a:rPr>
              <a:t>Aktives Musizieren dementiell erkrankter Menschen</a:t>
            </a:r>
          </a:p>
          <a:p>
            <a:r>
              <a:rPr lang="de-DE" sz="2800" dirty="0" smtClean="0">
                <a:solidFill>
                  <a:schemeClr val="tx1">
                    <a:lumMod val="85000"/>
                    <a:lumOff val="15000"/>
                  </a:schemeClr>
                </a:solidFill>
              </a:rPr>
              <a:t>Klavierunterricht mit dementiell erkrankten </a:t>
            </a:r>
            <a:r>
              <a:rPr lang="de-DE" sz="2800" dirty="0">
                <a:solidFill>
                  <a:schemeClr val="tx1">
                    <a:lumMod val="85000"/>
                    <a:lumOff val="15000"/>
                  </a:schemeClr>
                </a:solidFill>
              </a:rPr>
              <a:t>M</a:t>
            </a:r>
            <a:r>
              <a:rPr lang="de-DE" sz="2800" dirty="0" smtClean="0">
                <a:solidFill>
                  <a:schemeClr val="tx1">
                    <a:lumMod val="85000"/>
                    <a:lumOff val="15000"/>
                  </a:schemeClr>
                </a:solidFill>
              </a:rPr>
              <a:t>enschen</a:t>
            </a: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4641522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08912" cy="1143000"/>
          </a:xfrm>
          <a:solidFill>
            <a:schemeClr val="bg1"/>
          </a:solidFill>
          <a:ln>
            <a:solidFill>
              <a:schemeClr val="accent1"/>
            </a:solidFill>
          </a:ln>
        </p:spPr>
        <p:txBody>
          <a:bodyPr>
            <a:normAutofit fontScale="90000"/>
          </a:bodyPr>
          <a:lstStyle/>
          <a:p>
            <a:r>
              <a:rPr lang="de-DE" sz="4000" b="1" dirty="0" smtClean="0">
                <a:solidFill>
                  <a:schemeClr val="tx1">
                    <a:lumMod val="75000"/>
                    <a:lumOff val="25000"/>
                  </a:schemeClr>
                </a:solidFill>
              </a:rPr>
              <a:t/>
            </a:r>
            <a:br>
              <a:rPr lang="de-DE" sz="4000" b="1" dirty="0" smtClean="0">
                <a:solidFill>
                  <a:schemeClr val="tx1">
                    <a:lumMod val="75000"/>
                    <a:lumOff val="25000"/>
                  </a:schemeClr>
                </a:solidFill>
              </a:rPr>
            </a:br>
            <a:r>
              <a:rPr lang="de-DE" sz="4000" b="1" dirty="0" smtClean="0">
                <a:solidFill>
                  <a:schemeClr val="tx1">
                    <a:lumMod val="75000"/>
                    <a:lumOff val="25000"/>
                  </a:schemeClr>
                </a:solidFill>
              </a:rPr>
              <a:t>Wickel/</a:t>
            </a:r>
            <a:r>
              <a:rPr lang="de-DE" sz="4000" b="1" dirty="0" err="1" smtClean="0">
                <a:solidFill>
                  <a:schemeClr val="tx1">
                    <a:lumMod val="75000"/>
                    <a:lumOff val="25000"/>
                  </a:schemeClr>
                </a:solidFill>
              </a:rPr>
              <a:t>Hartogh</a:t>
            </a:r>
            <a:r>
              <a:rPr lang="de-DE" sz="4000" b="1" dirty="0" smtClean="0">
                <a:solidFill>
                  <a:schemeClr val="tx1">
                    <a:lumMod val="75000"/>
                    <a:lumOff val="25000"/>
                  </a:schemeClr>
                </a:solidFill>
              </a:rPr>
              <a:t>: 2. Musikalische </a:t>
            </a:r>
            <a:r>
              <a:rPr lang="de-DE" sz="4000" b="1" dirty="0">
                <a:solidFill>
                  <a:schemeClr val="tx1">
                    <a:lumMod val="75000"/>
                    <a:lumOff val="25000"/>
                  </a:schemeClr>
                </a:solidFill>
              </a:rPr>
              <a:t>Betreuung und Begleitung in der Pflege</a:t>
            </a:r>
            <a:br>
              <a:rPr lang="de-DE" sz="4000" b="1" dirty="0">
                <a:solidFill>
                  <a:schemeClr val="tx1">
                    <a:lumMod val="75000"/>
                    <a:lumOff val="25000"/>
                  </a:schemeClr>
                </a:solidFill>
              </a:rPr>
            </a:b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endParaRPr lang="de-DE" dirty="0" smtClean="0">
              <a:solidFill>
                <a:schemeClr val="tx1">
                  <a:lumMod val="85000"/>
                  <a:lumOff val="15000"/>
                </a:schemeClr>
              </a:solidFill>
            </a:endParaRPr>
          </a:p>
          <a:p>
            <a:r>
              <a:rPr lang="de-DE" dirty="0" smtClean="0">
                <a:solidFill>
                  <a:schemeClr val="tx1">
                    <a:lumMod val="85000"/>
                    <a:lumOff val="15000"/>
                  </a:schemeClr>
                </a:solidFill>
              </a:rPr>
              <a:t>Ein mobiles Angebot für dementiell erkrankte Heimbewohner (Klangwagen)</a:t>
            </a:r>
          </a:p>
          <a:p>
            <a:r>
              <a:rPr lang="de-DE" sz="2800" dirty="0" smtClean="0">
                <a:solidFill>
                  <a:schemeClr val="tx1">
                    <a:lumMod val="85000"/>
                    <a:lumOff val="15000"/>
                  </a:schemeClr>
                </a:solidFill>
              </a:rPr>
              <a:t>Der musikalische Tischbesuch</a:t>
            </a:r>
          </a:p>
          <a:p>
            <a:r>
              <a:rPr lang="de-DE" sz="2800" dirty="0" smtClean="0">
                <a:solidFill>
                  <a:schemeClr val="tx1">
                    <a:lumMod val="85000"/>
                    <a:lumOff val="15000"/>
                  </a:schemeClr>
                </a:solidFill>
              </a:rPr>
              <a:t>Musikalisch-biografisches Arbeiten im Pflegeheim (Stundenbilder zu Lebensabschnitten)</a:t>
            </a:r>
          </a:p>
          <a:p>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4055620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08912" cy="1143000"/>
          </a:xfrm>
          <a:solidFill>
            <a:schemeClr val="bg1"/>
          </a:solidFill>
          <a:ln>
            <a:solidFill>
              <a:schemeClr val="accent1"/>
            </a:solidFill>
          </a:ln>
        </p:spPr>
        <p:txBody>
          <a:bodyPr>
            <a:normAutofit fontScale="90000"/>
          </a:bodyPr>
          <a:lstStyle/>
          <a:p>
            <a:r>
              <a:rPr lang="de-DE" sz="4000" b="1" dirty="0" smtClean="0">
                <a:solidFill>
                  <a:schemeClr val="tx1">
                    <a:lumMod val="75000"/>
                    <a:lumOff val="25000"/>
                  </a:schemeClr>
                </a:solidFill>
              </a:rPr>
              <a:t>Wickel/</a:t>
            </a:r>
            <a:r>
              <a:rPr lang="de-DE" sz="4000" b="1" dirty="0" err="1" smtClean="0">
                <a:solidFill>
                  <a:schemeClr val="tx1">
                    <a:lumMod val="75000"/>
                    <a:lumOff val="25000"/>
                  </a:schemeClr>
                </a:solidFill>
              </a:rPr>
              <a:t>Hartogh</a:t>
            </a:r>
            <a:r>
              <a:rPr lang="de-DE" sz="4000" b="1" dirty="0" smtClean="0">
                <a:solidFill>
                  <a:schemeClr val="tx1">
                    <a:lumMod val="75000"/>
                    <a:lumOff val="25000"/>
                  </a:schemeClr>
                </a:solidFill>
              </a:rPr>
              <a:t>: II. Gruppenangebote für </a:t>
            </a:r>
            <a:r>
              <a:rPr lang="de-DE" sz="4000" b="1" dirty="0">
                <a:solidFill>
                  <a:schemeClr val="tx1">
                    <a:lumMod val="75000"/>
                    <a:lumOff val="25000"/>
                  </a:schemeClr>
                </a:solidFill>
              </a:rPr>
              <a:t>S</a:t>
            </a:r>
            <a:r>
              <a:rPr lang="de-DE" sz="4000" b="1" dirty="0" smtClean="0">
                <a:solidFill>
                  <a:schemeClr val="tx1">
                    <a:lumMod val="75000"/>
                    <a:lumOff val="25000"/>
                  </a:schemeClr>
                </a:solidFill>
              </a:rPr>
              <a:t>enioren</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514350" indent="-514350">
              <a:buFont typeface="+mj-lt"/>
              <a:buAutoNum type="arabicPeriod"/>
            </a:pPr>
            <a:endParaRPr lang="de-DE" dirty="0" smtClean="0">
              <a:solidFill>
                <a:schemeClr val="tx1">
                  <a:lumMod val="85000"/>
                  <a:lumOff val="15000"/>
                </a:schemeClr>
              </a:solidFill>
            </a:endParaRPr>
          </a:p>
          <a:p>
            <a:pPr marL="514350" indent="-514350">
              <a:buFont typeface="+mj-lt"/>
              <a:buAutoNum type="arabicPeriod"/>
            </a:pPr>
            <a:endParaRPr lang="de-DE" dirty="0">
              <a:solidFill>
                <a:schemeClr val="tx1">
                  <a:lumMod val="85000"/>
                  <a:lumOff val="15000"/>
                </a:schemeClr>
              </a:solidFill>
            </a:endParaRPr>
          </a:p>
          <a:p>
            <a:pPr marL="514350" indent="-514350">
              <a:buFont typeface="+mj-lt"/>
              <a:buAutoNum type="arabicPeriod"/>
            </a:pPr>
            <a:r>
              <a:rPr lang="de-DE" dirty="0" smtClean="0">
                <a:solidFill>
                  <a:schemeClr val="tx1">
                    <a:lumMod val="85000"/>
                    <a:lumOff val="15000"/>
                  </a:schemeClr>
                </a:solidFill>
              </a:rPr>
              <a:t>Musikschulen, Musikhochschulen, Akademien, Chöre und Orchester</a:t>
            </a:r>
          </a:p>
          <a:p>
            <a:pPr marL="514350" indent="-514350">
              <a:buFont typeface="+mj-lt"/>
              <a:buAutoNum type="arabicPeriod"/>
            </a:pPr>
            <a:r>
              <a:rPr lang="de-DE" dirty="0" smtClean="0">
                <a:solidFill>
                  <a:schemeClr val="tx1">
                    <a:lumMod val="85000"/>
                    <a:lumOff val="15000"/>
                  </a:schemeClr>
                </a:solidFill>
              </a:rPr>
              <a:t>Alteneinrichtungen</a:t>
            </a:r>
          </a:p>
          <a:p>
            <a:pPr marL="514350" indent="-514350">
              <a:buFont typeface="+mj-lt"/>
              <a:buAutoNum type="arabicPeriod"/>
            </a:pPr>
            <a:endParaRPr lang="de-DE" dirty="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3674375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085584" cy="1143000"/>
          </a:xfrm>
          <a:solidFill>
            <a:schemeClr val="bg1"/>
          </a:solidFill>
          <a:ln>
            <a:solidFill>
              <a:schemeClr val="accent1"/>
            </a:solidFill>
          </a:ln>
        </p:spPr>
        <p:txBody>
          <a:bodyPr>
            <a:normAutofit fontScale="90000"/>
          </a:bodyPr>
          <a:lstStyle/>
          <a:p>
            <a:r>
              <a:rPr lang="de-DE" sz="4000" b="1" dirty="0" smtClean="0">
                <a:solidFill>
                  <a:schemeClr val="tx1">
                    <a:lumMod val="75000"/>
                    <a:lumOff val="25000"/>
                  </a:schemeClr>
                </a:solidFill>
              </a:rPr>
              <a:t>Wickel/</a:t>
            </a:r>
            <a:r>
              <a:rPr lang="de-DE" sz="4000" b="1" dirty="0" err="1" smtClean="0">
                <a:solidFill>
                  <a:schemeClr val="tx1">
                    <a:lumMod val="75000"/>
                    <a:lumOff val="25000"/>
                  </a:schemeClr>
                </a:solidFill>
              </a:rPr>
              <a:t>Hartogh</a:t>
            </a:r>
            <a:r>
              <a:rPr lang="de-DE" sz="4000" b="1" dirty="0" smtClean="0">
                <a:solidFill>
                  <a:schemeClr val="tx1">
                    <a:lumMod val="75000"/>
                    <a:lumOff val="25000"/>
                  </a:schemeClr>
                </a:solidFill>
              </a:rPr>
              <a:t>: 1. Musikschulen </a:t>
            </a:r>
            <a:br>
              <a:rPr lang="de-DE" sz="4000" b="1" dirty="0" smtClean="0">
                <a:solidFill>
                  <a:schemeClr val="tx1">
                    <a:lumMod val="75000"/>
                    <a:lumOff val="25000"/>
                  </a:schemeClr>
                </a:solidFill>
              </a:rPr>
            </a:br>
            <a:r>
              <a:rPr lang="de-DE" sz="4000" b="1" dirty="0" smtClean="0">
                <a:solidFill>
                  <a:schemeClr val="tx1">
                    <a:lumMod val="75000"/>
                    <a:lumOff val="25000"/>
                  </a:schemeClr>
                </a:solidFill>
              </a:rPr>
              <a:t>(und weitere Musik-Institutionen)</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r>
              <a:rPr lang="de-DE" dirty="0" smtClean="0">
                <a:solidFill>
                  <a:schemeClr val="tx1">
                    <a:lumMod val="85000"/>
                    <a:lumOff val="15000"/>
                  </a:schemeClr>
                </a:solidFill>
              </a:rPr>
              <a:t>Kooperationsprojekt von Musikhochschule und Senioreneinrichtungen (EMP in Würzburg)</a:t>
            </a:r>
          </a:p>
          <a:p>
            <a:r>
              <a:rPr lang="de-DE" dirty="0" smtClean="0">
                <a:solidFill>
                  <a:schemeClr val="tx1">
                    <a:lumMod val="85000"/>
                    <a:lumOff val="15000"/>
                  </a:schemeClr>
                </a:solidFill>
              </a:rPr>
              <a:t>Elementare Musik- und Tanzpädagogik für hochbetagte Menschen</a:t>
            </a:r>
          </a:p>
          <a:p>
            <a:r>
              <a:rPr lang="de-DE" dirty="0" smtClean="0">
                <a:solidFill>
                  <a:schemeClr val="tx1">
                    <a:lumMod val="85000"/>
                    <a:lumOff val="15000"/>
                  </a:schemeClr>
                </a:solidFill>
              </a:rPr>
              <a:t>Musikvermittlung für </a:t>
            </a:r>
            <a:r>
              <a:rPr lang="de-DE" dirty="0">
                <a:solidFill>
                  <a:schemeClr val="tx1">
                    <a:lumMod val="85000"/>
                    <a:lumOff val="15000"/>
                  </a:schemeClr>
                </a:solidFill>
              </a:rPr>
              <a:t>M</a:t>
            </a:r>
            <a:r>
              <a:rPr lang="de-DE" dirty="0" smtClean="0">
                <a:solidFill>
                  <a:schemeClr val="tx1">
                    <a:lumMod val="85000"/>
                    <a:lumOff val="15000"/>
                  </a:schemeClr>
                </a:solidFill>
              </a:rPr>
              <a:t>enschen im dritten und vierten Lebensalter</a:t>
            </a:r>
          </a:p>
          <a:p>
            <a:r>
              <a:rPr lang="de-DE" dirty="0" smtClean="0">
                <a:solidFill>
                  <a:schemeClr val="tx1">
                    <a:lumMod val="85000"/>
                    <a:lumOff val="15000"/>
                  </a:schemeClr>
                </a:solidFill>
              </a:rPr>
              <a:t>Die Musikakademie für </a:t>
            </a:r>
            <a:r>
              <a:rPr lang="de-DE" dirty="0">
                <a:solidFill>
                  <a:schemeClr val="tx1">
                    <a:lumMod val="85000"/>
                    <a:lumOff val="15000"/>
                  </a:schemeClr>
                </a:solidFill>
              </a:rPr>
              <a:t>S</a:t>
            </a:r>
            <a:r>
              <a:rPr lang="de-DE" dirty="0" smtClean="0">
                <a:solidFill>
                  <a:schemeClr val="tx1">
                    <a:lumMod val="85000"/>
                    <a:lumOff val="15000"/>
                  </a:schemeClr>
                </a:solidFill>
              </a:rPr>
              <a:t>enioren in Hamburg</a:t>
            </a:r>
          </a:p>
          <a:p>
            <a:pPr marL="514350" indent="-514350">
              <a:buFont typeface="+mj-lt"/>
              <a:buAutoNum type="arabicPeriod"/>
            </a:pPr>
            <a:endParaRPr lang="de-DE" dirty="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3584437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80920" cy="1143000"/>
          </a:xfrm>
          <a:solidFill>
            <a:schemeClr val="bg1"/>
          </a:solidFill>
          <a:ln>
            <a:solidFill>
              <a:schemeClr val="accent1"/>
            </a:solidFill>
          </a:ln>
        </p:spPr>
        <p:txBody>
          <a:bodyPr>
            <a:normAutofit fontScale="90000"/>
          </a:bodyPr>
          <a:lstStyle/>
          <a:p>
            <a:r>
              <a:rPr lang="de-DE" sz="4000" b="1" dirty="0" smtClean="0">
                <a:solidFill>
                  <a:schemeClr val="tx1">
                    <a:lumMod val="75000"/>
                    <a:lumOff val="25000"/>
                  </a:schemeClr>
                </a:solidFill>
              </a:rPr>
              <a:t>Wickel/</a:t>
            </a:r>
            <a:r>
              <a:rPr lang="de-DE" sz="4000" b="1" dirty="0" err="1" smtClean="0">
                <a:solidFill>
                  <a:schemeClr val="tx1">
                    <a:lumMod val="75000"/>
                    <a:lumOff val="25000"/>
                  </a:schemeClr>
                </a:solidFill>
              </a:rPr>
              <a:t>Hartogh</a:t>
            </a:r>
            <a:r>
              <a:rPr lang="de-DE" sz="4000" b="1" dirty="0" smtClean="0">
                <a:solidFill>
                  <a:schemeClr val="tx1">
                    <a:lumMod val="75000"/>
                    <a:lumOff val="25000"/>
                  </a:schemeClr>
                </a:solidFill>
              </a:rPr>
              <a:t>: 1. Musikschulen </a:t>
            </a:r>
            <a:br>
              <a:rPr lang="de-DE" sz="4000" b="1" dirty="0" smtClean="0">
                <a:solidFill>
                  <a:schemeClr val="tx1">
                    <a:lumMod val="75000"/>
                    <a:lumOff val="25000"/>
                  </a:schemeClr>
                </a:solidFill>
              </a:rPr>
            </a:br>
            <a:r>
              <a:rPr lang="de-DE" sz="4000" b="1" dirty="0" smtClean="0">
                <a:solidFill>
                  <a:schemeClr val="tx1">
                    <a:lumMod val="75000"/>
                    <a:lumOff val="25000"/>
                  </a:schemeClr>
                </a:solidFill>
              </a:rPr>
              <a:t>(und weitere Musik-Institutionen)</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r>
              <a:rPr lang="de-DE" dirty="0" smtClean="0">
                <a:solidFill>
                  <a:schemeClr val="tx1">
                    <a:lumMod val="85000"/>
                    <a:lumOff val="15000"/>
                  </a:schemeClr>
                </a:solidFill>
              </a:rPr>
              <a:t>Chorprojekte mit Senioren</a:t>
            </a:r>
          </a:p>
          <a:p>
            <a:r>
              <a:rPr lang="de-DE" dirty="0" smtClean="0">
                <a:solidFill>
                  <a:schemeClr val="tx1">
                    <a:lumMod val="85000"/>
                    <a:lumOff val="15000"/>
                  </a:schemeClr>
                </a:solidFill>
              </a:rPr>
              <a:t>Projekt „Polyphonie - Stimmen der kulturellen Vielfalt“ zur kulturellen Beteiligung von älteren Migranten aus dem Ruhrgebiet</a:t>
            </a:r>
          </a:p>
          <a:p>
            <a:r>
              <a:rPr lang="de-DE" dirty="0" smtClean="0">
                <a:solidFill>
                  <a:schemeClr val="tx1">
                    <a:lumMod val="85000"/>
                    <a:lumOff val="15000"/>
                  </a:schemeClr>
                </a:solidFill>
              </a:rPr>
              <a:t>Senioren-Singprojekt mit Liedern der DDR</a:t>
            </a:r>
          </a:p>
          <a:p>
            <a:r>
              <a:rPr lang="de-DE" dirty="0" smtClean="0">
                <a:solidFill>
                  <a:schemeClr val="tx1">
                    <a:lumMod val="85000"/>
                    <a:lumOff val="15000"/>
                  </a:schemeClr>
                </a:solidFill>
              </a:rPr>
              <a:t>Musikvereine im demografischen Wandel</a:t>
            </a:r>
          </a:p>
          <a:p>
            <a:pPr marL="514350" indent="-514350">
              <a:buFont typeface="+mj-lt"/>
              <a:buAutoNum type="arabicPeriod"/>
            </a:pPr>
            <a:endParaRPr lang="de-DE" dirty="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4251656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013576" cy="1143000"/>
          </a:xfrm>
          <a:solidFill>
            <a:schemeClr val="bg1"/>
          </a:solidFill>
          <a:ln>
            <a:solidFill>
              <a:schemeClr val="accent1"/>
            </a:solidFill>
          </a:ln>
        </p:spPr>
        <p:txBody>
          <a:bodyPr>
            <a:normAutofit fontScale="90000"/>
          </a:bodyPr>
          <a:lstStyle/>
          <a:p>
            <a:r>
              <a:rPr lang="de-DE" sz="4000" b="1" dirty="0" smtClean="0">
                <a:solidFill>
                  <a:schemeClr val="tx1">
                    <a:lumMod val="75000"/>
                    <a:lumOff val="25000"/>
                  </a:schemeClr>
                </a:solidFill>
              </a:rPr>
              <a:t>Wickel/</a:t>
            </a:r>
            <a:r>
              <a:rPr lang="de-DE" sz="4000" b="1" dirty="0" err="1" smtClean="0">
                <a:solidFill>
                  <a:schemeClr val="tx1">
                    <a:lumMod val="75000"/>
                    <a:lumOff val="25000"/>
                  </a:schemeClr>
                </a:solidFill>
              </a:rPr>
              <a:t>Hartogh</a:t>
            </a:r>
            <a:r>
              <a:rPr lang="de-DE" sz="4000" b="1" dirty="0" smtClean="0">
                <a:solidFill>
                  <a:schemeClr val="tx1">
                    <a:lumMod val="75000"/>
                    <a:lumOff val="25000"/>
                  </a:schemeClr>
                </a:solidFill>
              </a:rPr>
              <a:t>: 2. Alteneinrichtungen</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lnSpcReduction="10000"/>
          </a:bodyPr>
          <a:lstStyle/>
          <a:p>
            <a:r>
              <a:rPr lang="de-DE" dirty="0" smtClean="0">
                <a:solidFill>
                  <a:schemeClr val="tx1">
                    <a:lumMod val="85000"/>
                    <a:lumOff val="15000"/>
                  </a:schemeClr>
                </a:solidFill>
              </a:rPr>
              <a:t>Musizieren mit pflegebedürftigen alten Menschen im Heim</a:t>
            </a:r>
          </a:p>
          <a:p>
            <a:r>
              <a:rPr lang="de-DE" dirty="0" smtClean="0">
                <a:solidFill>
                  <a:schemeClr val="tx1">
                    <a:lumMod val="85000"/>
                    <a:lumOff val="15000"/>
                  </a:schemeClr>
                </a:solidFill>
              </a:rPr>
              <a:t>Neue Instrumente (und Methoden) für das Gruppenmusizieren mit Senioren</a:t>
            </a:r>
          </a:p>
          <a:p>
            <a:r>
              <a:rPr lang="de-DE" dirty="0" smtClean="0">
                <a:solidFill>
                  <a:schemeClr val="tx1">
                    <a:lumMod val="85000"/>
                    <a:lumOff val="15000"/>
                  </a:schemeClr>
                </a:solidFill>
              </a:rPr>
              <a:t>Hip-Hop / Rap: junge Musik für ältere Menschen</a:t>
            </a:r>
          </a:p>
          <a:p>
            <a:r>
              <a:rPr lang="de-DE" dirty="0" smtClean="0">
                <a:solidFill>
                  <a:schemeClr val="tx1">
                    <a:lumMod val="85000"/>
                    <a:lumOff val="15000"/>
                  </a:schemeClr>
                </a:solidFill>
              </a:rPr>
              <a:t>Oper im Koffer</a:t>
            </a:r>
          </a:p>
          <a:p>
            <a:r>
              <a:rPr lang="de-DE" dirty="0" smtClean="0">
                <a:solidFill>
                  <a:schemeClr val="tx1">
                    <a:lumMod val="85000"/>
                    <a:lumOff val="15000"/>
                  </a:schemeClr>
                </a:solidFill>
              </a:rPr>
              <a:t>Musik auf Rädern: Ambulante Musiktherapie im Spannungsfeld stationärer Altenhilfe</a:t>
            </a:r>
          </a:p>
          <a:p>
            <a:endParaRPr lang="de-DE" dirty="0">
              <a:solidFill>
                <a:schemeClr val="tx1">
                  <a:lumMod val="85000"/>
                  <a:lumOff val="15000"/>
                </a:schemeClr>
              </a:solidFill>
            </a:endParaRPr>
          </a:p>
          <a:p>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4225288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013576" cy="1143000"/>
          </a:xfrm>
          <a:solidFill>
            <a:schemeClr val="bg1"/>
          </a:solidFill>
          <a:ln>
            <a:solidFill>
              <a:schemeClr val="accent1"/>
            </a:solidFill>
          </a:ln>
        </p:spPr>
        <p:txBody>
          <a:bodyPr>
            <a:normAutofit fontScale="90000"/>
          </a:bodyPr>
          <a:lstStyle/>
          <a:p>
            <a:r>
              <a:rPr lang="de-DE" sz="4000" b="1" dirty="0" smtClean="0">
                <a:solidFill>
                  <a:schemeClr val="tx1">
                    <a:lumMod val="75000"/>
                    <a:lumOff val="25000"/>
                  </a:schemeClr>
                </a:solidFill>
              </a:rPr>
              <a:t>Wickel/</a:t>
            </a:r>
            <a:r>
              <a:rPr lang="de-DE" sz="4000" b="1" dirty="0" err="1" smtClean="0">
                <a:solidFill>
                  <a:schemeClr val="tx1">
                    <a:lumMod val="75000"/>
                    <a:lumOff val="25000"/>
                  </a:schemeClr>
                </a:solidFill>
              </a:rPr>
              <a:t>Hartogh</a:t>
            </a:r>
            <a:r>
              <a:rPr lang="de-DE" sz="4000" b="1" dirty="0" smtClean="0">
                <a:solidFill>
                  <a:schemeClr val="tx1">
                    <a:lumMod val="75000"/>
                    <a:lumOff val="25000"/>
                  </a:schemeClr>
                </a:solidFill>
              </a:rPr>
              <a:t>: III. Intergenerative Angebote</a:t>
            </a:r>
            <a:endParaRPr lang="de-DE" sz="40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r>
              <a:rPr lang="de-DE" dirty="0" smtClean="0">
                <a:solidFill>
                  <a:schemeClr val="tx1">
                    <a:lumMod val="85000"/>
                    <a:lumOff val="15000"/>
                  </a:schemeClr>
                </a:solidFill>
              </a:rPr>
              <a:t>Offenes Musikangebot mit intergenerativen Aspekten</a:t>
            </a:r>
          </a:p>
          <a:p>
            <a:r>
              <a:rPr lang="de-DE" dirty="0" smtClean="0">
                <a:solidFill>
                  <a:schemeClr val="tx1">
                    <a:lumMod val="85000"/>
                    <a:lumOff val="15000"/>
                  </a:schemeClr>
                </a:solidFill>
              </a:rPr>
              <a:t>Partnerschaften zwischen Jung und Alt (Triangel-Partnerschaften)</a:t>
            </a:r>
          </a:p>
          <a:p>
            <a:r>
              <a:rPr lang="de-DE" dirty="0" smtClean="0">
                <a:solidFill>
                  <a:schemeClr val="tx1">
                    <a:lumMod val="85000"/>
                    <a:lumOff val="15000"/>
                  </a:schemeClr>
                </a:solidFill>
              </a:rPr>
              <a:t>Unter 7 – Über 70</a:t>
            </a:r>
          </a:p>
          <a:p>
            <a:r>
              <a:rPr lang="de-DE" dirty="0" smtClean="0">
                <a:solidFill>
                  <a:schemeClr val="tx1">
                    <a:lumMod val="85000"/>
                    <a:lumOff val="15000"/>
                  </a:schemeClr>
                </a:solidFill>
              </a:rPr>
              <a:t>Musicalarbeit mit Senioren und Grundschulkindern</a:t>
            </a:r>
          </a:p>
          <a:p>
            <a:pPr marL="514350" indent="-514350">
              <a:buFont typeface="+mj-lt"/>
              <a:buAutoNum type="arabicPeriod"/>
            </a:pPr>
            <a:endParaRPr lang="de-DE" dirty="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22518885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08912" cy="1143000"/>
          </a:xfrm>
          <a:solidFill>
            <a:schemeClr val="bg1"/>
          </a:solidFill>
          <a:ln>
            <a:solidFill>
              <a:schemeClr val="accent1"/>
            </a:solidFill>
          </a:ln>
        </p:spPr>
        <p:txBody>
          <a:bodyPr>
            <a:normAutofit/>
          </a:bodyPr>
          <a:lstStyle/>
          <a:p>
            <a:r>
              <a:rPr lang="de-DE" sz="3200" b="1" dirty="0" smtClean="0">
                <a:solidFill>
                  <a:schemeClr val="tx1">
                    <a:lumMod val="75000"/>
                    <a:lumOff val="25000"/>
                  </a:schemeClr>
                </a:solidFill>
              </a:rPr>
              <a:t>Wickel/</a:t>
            </a:r>
            <a:r>
              <a:rPr lang="de-DE" sz="3200" b="1" dirty="0" err="1" smtClean="0">
                <a:solidFill>
                  <a:schemeClr val="tx1">
                    <a:lumMod val="75000"/>
                    <a:lumOff val="25000"/>
                  </a:schemeClr>
                </a:solidFill>
              </a:rPr>
              <a:t>Hartogh</a:t>
            </a:r>
            <a:r>
              <a:rPr lang="de-DE" sz="3200" b="1" dirty="0" smtClean="0">
                <a:solidFill>
                  <a:schemeClr val="tx1">
                    <a:lumMod val="75000"/>
                    <a:lumOff val="25000"/>
                  </a:schemeClr>
                </a:solidFill>
              </a:rPr>
              <a:t>: IV. Institutionen, </a:t>
            </a:r>
            <a:r>
              <a:rPr lang="de-DE" sz="3200" b="1" dirty="0" err="1" smtClean="0">
                <a:solidFill>
                  <a:schemeClr val="tx1">
                    <a:lumMod val="75000"/>
                    <a:lumOff val="25000"/>
                  </a:schemeClr>
                </a:solidFill>
              </a:rPr>
              <a:t>Musikgeragogen</a:t>
            </a:r>
            <a:r>
              <a:rPr lang="de-DE" sz="3200" b="1" dirty="0" smtClean="0">
                <a:solidFill>
                  <a:schemeClr val="tx1">
                    <a:lumMod val="75000"/>
                    <a:lumOff val="25000"/>
                  </a:schemeClr>
                </a:solidFill>
              </a:rPr>
              <a:t> u. Künstler auf neuen Wegen</a:t>
            </a:r>
            <a:endParaRPr lang="de-DE" sz="32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r>
              <a:rPr lang="de-DE" dirty="0" smtClean="0">
                <a:solidFill>
                  <a:schemeClr val="tx1">
                    <a:lumMod val="85000"/>
                    <a:lumOff val="15000"/>
                  </a:schemeClr>
                </a:solidFill>
              </a:rPr>
              <a:t>Pflegeeinrichtung mit </a:t>
            </a:r>
            <a:r>
              <a:rPr lang="de-DE" dirty="0" err="1" smtClean="0">
                <a:solidFill>
                  <a:schemeClr val="tx1">
                    <a:lumMod val="85000"/>
                    <a:lumOff val="15000"/>
                  </a:schemeClr>
                </a:solidFill>
              </a:rPr>
              <a:t>musikgeragogischem</a:t>
            </a:r>
            <a:r>
              <a:rPr lang="de-DE" dirty="0" smtClean="0">
                <a:solidFill>
                  <a:schemeClr val="tx1">
                    <a:lumMod val="85000"/>
                    <a:lumOff val="15000"/>
                  </a:schemeClr>
                </a:solidFill>
              </a:rPr>
              <a:t> Schwerpunkt</a:t>
            </a:r>
          </a:p>
          <a:p>
            <a:r>
              <a:rPr lang="de-DE" dirty="0" smtClean="0">
                <a:solidFill>
                  <a:schemeClr val="tx1">
                    <a:lumMod val="85000"/>
                    <a:lumOff val="15000"/>
                  </a:schemeClr>
                </a:solidFill>
              </a:rPr>
              <a:t>Erfahrungsbericht eines </a:t>
            </a:r>
            <a:r>
              <a:rPr lang="de-DE" dirty="0" err="1" smtClean="0">
                <a:solidFill>
                  <a:schemeClr val="tx1">
                    <a:lumMod val="85000"/>
                    <a:lumOff val="15000"/>
                  </a:schemeClr>
                </a:solidFill>
              </a:rPr>
              <a:t>Musikgeragogen</a:t>
            </a:r>
            <a:endParaRPr lang="de-DE" dirty="0" smtClean="0">
              <a:solidFill>
                <a:schemeClr val="tx1">
                  <a:lumMod val="85000"/>
                  <a:lumOff val="15000"/>
                </a:schemeClr>
              </a:solidFill>
            </a:endParaRPr>
          </a:p>
          <a:p>
            <a:r>
              <a:rPr lang="de-DE" dirty="0" smtClean="0">
                <a:solidFill>
                  <a:schemeClr val="tx1">
                    <a:lumMod val="85000"/>
                    <a:lumOff val="15000"/>
                  </a:schemeClr>
                </a:solidFill>
              </a:rPr>
              <a:t>Komponieren für alte Stimmen</a:t>
            </a:r>
          </a:p>
          <a:p>
            <a:pPr marL="514350" indent="-514350">
              <a:buFont typeface="+mj-lt"/>
              <a:buAutoNum type="arabicPeriod"/>
            </a:pPr>
            <a:endParaRPr lang="de-DE" dirty="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2347269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solidFill>
            <a:schemeClr val="bg1"/>
          </a:solidFill>
        </p:spPr>
        <p:txBody>
          <a:bodyPr>
            <a:noAutofit/>
          </a:bodyPr>
          <a:lstStyle/>
          <a:p>
            <a:r>
              <a:rPr lang="de-DE" sz="9600" b="1" dirty="0" smtClean="0"/>
              <a:t>Alter</a:t>
            </a:r>
            <a:endParaRPr lang="de-DE" sz="9600" b="1" dirty="0"/>
          </a:p>
        </p:txBody>
      </p:sp>
    </p:spTree>
    <p:extLst>
      <p:ext uri="{BB962C8B-B14F-4D97-AF65-F5344CB8AC3E}">
        <p14:creationId xmlns:p14="http://schemas.microsoft.com/office/powerpoint/2010/main" val="1434355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solidFill>
            <a:schemeClr val="bg1"/>
          </a:solidFill>
        </p:spPr>
        <p:txBody>
          <a:bodyPr>
            <a:noAutofit/>
          </a:bodyPr>
          <a:lstStyle/>
          <a:p>
            <a:r>
              <a:rPr lang="de-DE" sz="4800" b="1" dirty="0" smtClean="0"/>
              <a:t>Gesellschaftliche Entwicklung</a:t>
            </a:r>
            <a:endParaRPr lang="de-DE" sz="4800" b="1" dirty="0"/>
          </a:p>
        </p:txBody>
      </p:sp>
      <p:sp>
        <p:nvSpPr>
          <p:cNvPr id="3" name="Inhaltsplatzhalter 2"/>
          <p:cNvSpPr>
            <a:spLocks noGrp="1"/>
          </p:cNvSpPr>
          <p:nvPr>
            <p:ph idx="4294967295"/>
          </p:nvPr>
        </p:nvSpPr>
        <p:spPr>
          <a:xfrm>
            <a:off x="0" y="1600200"/>
            <a:ext cx="8229600" cy="4525963"/>
          </a:xfrm>
          <a:solidFill>
            <a:srgbClr val="C00000"/>
          </a:solidFill>
        </p:spPr>
        <p:txBody>
          <a:bodyPr>
            <a:normAutofit/>
          </a:bodyPr>
          <a:lstStyle/>
          <a:p>
            <a:pPr marL="0" indent="0">
              <a:buNone/>
            </a:pPr>
            <a:endParaRPr lang="de-DE" dirty="0" smtClean="0">
              <a:solidFill>
                <a:schemeClr val="tx1">
                  <a:lumMod val="85000"/>
                  <a:lumOff val="15000"/>
                </a:schemeClr>
              </a:solidFill>
            </a:endParaRPr>
          </a:p>
          <a:p>
            <a:pPr marL="514350" indent="-514350">
              <a:buFont typeface="+mj-lt"/>
              <a:buAutoNum type="arabicPeriod"/>
            </a:pPr>
            <a:endParaRPr lang="de-DE" dirty="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sz="2800" dirty="0" smtClean="0">
              <a:solidFill>
                <a:schemeClr val="tx1">
                  <a:lumMod val="85000"/>
                  <a:lumOff val="15000"/>
                </a:schemeClr>
              </a:solidFill>
            </a:endParaRPr>
          </a:p>
          <a:p>
            <a:pPr marL="0" indent="0">
              <a:buNone/>
            </a:pPr>
            <a:endParaRPr lang="de-DE" sz="2800" dirty="0" smtClean="0">
              <a:solidFill>
                <a:schemeClr val="tx1">
                  <a:lumMod val="85000"/>
                  <a:lumOff val="15000"/>
                </a:schemeClr>
              </a:solidFill>
            </a:endParaRPr>
          </a:p>
          <a:p>
            <a:endParaRPr lang="de-DE" dirty="0" smtClean="0">
              <a:solidFill>
                <a:schemeClr val="tx1">
                  <a:lumMod val="85000"/>
                  <a:lumOff val="15000"/>
                </a:schemeClr>
              </a:solidFill>
            </a:endParaRPr>
          </a:p>
          <a:p>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1288680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Lebenserwartung</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lgn="just">
              <a:spcAft>
                <a:spcPts val="300"/>
              </a:spcAft>
              <a:buNone/>
            </a:pPr>
            <a:r>
              <a:rPr lang="de-DE" kern="50" dirty="0" smtClean="0">
                <a:ea typeface="Times New Roman"/>
                <a:cs typeface="Liberation Serif"/>
              </a:rPr>
              <a:t>„Aufgeschreckt </a:t>
            </a:r>
            <a:r>
              <a:rPr lang="de-DE" kern="50" dirty="0">
                <a:ea typeface="Times New Roman"/>
                <a:cs typeface="Liberation Serif"/>
              </a:rPr>
              <a:t>wurden Politiker wie Sozialexperten in dieser Woche durch die Meldung, dass die Unterschiede in der Lebenserwartung gegenwärtig </a:t>
            </a:r>
            <a:r>
              <a:rPr lang="de-DE" kern="50" dirty="0" smtClean="0">
                <a:ea typeface="Times New Roman"/>
                <a:cs typeface="Liberation Serif"/>
              </a:rPr>
              <a:t>zunehmen</a:t>
            </a:r>
            <a:r>
              <a:rPr lang="de-DE" kern="50" dirty="0">
                <a:ea typeface="Times New Roman"/>
                <a:cs typeface="Liberation Serif"/>
              </a:rPr>
              <a:t> </a:t>
            </a:r>
            <a:r>
              <a:rPr lang="de-DE" kern="50" dirty="0" smtClean="0">
                <a:ea typeface="Times New Roman"/>
                <a:cs typeface="Liberation Serif"/>
              </a:rPr>
              <a:t>... </a:t>
            </a:r>
            <a:r>
              <a:rPr lang="de-DE" kern="50" dirty="0">
                <a:ea typeface="Times New Roman"/>
                <a:cs typeface="Liberation Serif"/>
              </a:rPr>
              <a:t>Demnach wäre die Lebenserwartung von Geringverdienern um 2 Jahre gesunken – während sie für die Gesamtbevölkerung weiterhin leicht steigt</a:t>
            </a:r>
            <a:r>
              <a:rPr lang="de-DE" kern="50" dirty="0" smtClean="0">
                <a:ea typeface="Times New Roman"/>
                <a:cs typeface="Liberation Serif"/>
              </a:rPr>
              <a:t>.“ </a:t>
            </a:r>
            <a:r>
              <a:rPr lang="de-DE" kern="50" dirty="0">
                <a:ea typeface="Times New Roman"/>
                <a:cs typeface="Liberation Serif"/>
              </a:rPr>
              <a:t>(SZ, 16.12.11) </a:t>
            </a:r>
            <a:endParaRPr lang="de-DE" sz="3600" kern="50" dirty="0">
              <a:ea typeface="Times New Roman"/>
              <a:cs typeface="Liberation Serif"/>
            </a:endParaRPr>
          </a:p>
          <a:p>
            <a:pPr marL="0" indent="0">
              <a:buNone/>
            </a:pPr>
            <a:endParaRPr lang="de-DE" dirty="0">
              <a:solidFill>
                <a:schemeClr val="tx1">
                  <a:lumMod val="85000"/>
                  <a:lumOff val="15000"/>
                </a:schemeClr>
              </a:solidFill>
            </a:endParaRPr>
          </a:p>
        </p:txBody>
      </p:sp>
    </p:spTree>
    <p:extLst>
      <p:ext uri="{BB962C8B-B14F-4D97-AF65-F5344CB8AC3E}">
        <p14:creationId xmlns:p14="http://schemas.microsoft.com/office/powerpoint/2010/main" val="5338449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Lebenserwartung</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lgn="just">
              <a:spcAft>
                <a:spcPts val="300"/>
              </a:spcAft>
              <a:buNone/>
            </a:pPr>
            <a:r>
              <a:rPr lang="de-DE" sz="4800" kern="50" dirty="0" smtClean="0">
                <a:latin typeface="Liberation Serif"/>
                <a:ea typeface="Times New Roman"/>
                <a:cs typeface="Liberation Serif"/>
              </a:rPr>
              <a:t>In der SZ vom 16.12.11 wird vermutet, </a:t>
            </a:r>
            <a:r>
              <a:rPr lang="de-DE" sz="4800" kern="50" dirty="0">
                <a:latin typeface="Liberation Serif"/>
                <a:ea typeface="Times New Roman"/>
                <a:cs typeface="Liberation Serif"/>
              </a:rPr>
              <a:t>dass sich die Schere zwischen armen und reichen Sterbenden auf 7 Jahre erweitert. A</a:t>
            </a:r>
            <a:r>
              <a:rPr lang="de-DE" sz="4800" kern="50" dirty="0" smtClean="0">
                <a:latin typeface="Liberation Serif"/>
                <a:ea typeface="Times New Roman"/>
                <a:cs typeface="Liberation Serif"/>
              </a:rPr>
              <a:t>ls </a:t>
            </a:r>
            <a:r>
              <a:rPr lang="de-DE" sz="4800" kern="50" dirty="0">
                <a:latin typeface="Liberation Serif"/>
                <a:ea typeface="Times New Roman"/>
                <a:cs typeface="Liberation Serif"/>
              </a:rPr>
              <a:t>Grund dafür liest man:</a:t>
            </a:r>
          </a:p>
          <a:p>
            <a:pPr marL="0" indent="0">
              <a:buNone/>
            </a:pPr>
            <a:endParaRPr lang="de-DE" dirty="0">
              <a:solidFill>
                <a:schemeClr val="tx1">
                  <a:lumMod val="85000"/>
                  <a:lumOff val="15000"/>
                </a:schemeClr>
              </a:solidFill>
            </a:endParaRPr>
          </a:p>
        </p:txBody>
      </p:sp>
    </p:spTree>
    <p:extLst>
      <p:ext uri="{BB962C8B-B14F-4D97-AF65-F5344CB8AC3E}">
        <p14:creationId xmlns:p14="http://schemas.microsoft.com/office/powerpoint/2010/main" val="1594764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Lebenserwartung</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spcAft>
                <a:spcPts val="300"/>
              </a:spcAft>
              <a:buNone/>
            </a:pPr>
            <a:r>
              <a:rPr lang="de-DE" kern="50" dirty="0" smtClean="0">
                <a:ea typeface="Times New Roman"/>
                <a:cs typeface="Liberation Serif"/>
              </a:rPr>
              <a:t>„In </a:t>
            </a:r>
            <a:r>
              <a:rPr lang="de-DE" kern="50" dirty="0">
                <a:ea typeface="Times New Roman"/>
                <a:cs typeface="Liberation Serif"/>
              </a:rPr>
              <a:t>Deutschland sind eben nicht die allenthalben </a:t>
            </a:r>
            <a:r>
              <a:rPr lang="de-DE" kern="50" dirty="0" smtClean="0">
                <a:ea typeface="Times New Roman"/>
                <a:cs typeface="Liberation Serif"/>
              </a:rPr>
              <a:t>angemahnten Risikofaktoren </a:t>
            </a:r>
            <a:r>
              <a:rPr lang="de-DE" kern="50" dirty="0">
                <a:ea typeface="Times New Roman"/>
                <a:cs typeface="Liberation Serif"/>
              </a:rPr>
              <a:t>wie Cholesterinanstieg, Bluthochdruck, Fettleibigkeit oder Bewegungsmangel die größten Gefahren für die Gesundheit. Die Zugehörigkeit zu einer niedrigen und bildungsfernen sozialen Schicht stellt vielmehr die heftigste Bedrohung für Leib und Leben dar.“ (SZ, </a:t>
            </a:r>
            <a:r>
              <a:rPr lang="de-DE" kern="50" dirty="0" smtClean="0">
                <a:ea typeface="Times New Roman"/>
                <a:cs typeface="Liberation Serif"/>
              </a:rPr>
              <a:t>16.12.11) </a:t>
            </a:r>
            <a:endParaRPr lang="de-DE" kern="50" dirty="0">
              <a:ea typeface="Times New Roman"/>
              <a:cs typeface="Liberation Serif"/>
            </a:endParaRPr>
          </a:p>
          <a:p>
            <a:pPr marL="0" indent="0">
              <a:buNone/>
            </a:pPr>
            <a:endParaRPr lang="de-DE" dirty="0" smtClean="0">
              <a:solidFill>
                <a:schemeClr val="tx1">
                  <a:lumMod val="85000"/>
                  <a:lumOff val="15000"/>
                </a:schemeClr>
              </a:solidFill>
            </a:endParaRPr>
          </a:p>
          <a:p>
            <a:pPr marL="514350" indent="-514350">
              <a:buFont typeface="+mj-lt"/>
              <a:buAutoNum type="arabicPeriod"/>
            </a:pPr>
            <a:endParaRPr lang="de-DE" dirty="0">
              <a:solidFill>
                <a:schemeClr val="tx1">
                  <a:lumMod val="85000"/>
                  <a:lumOff val="15000"/>
                </a:schemeClr>
              </a:solidFill>
            </a:endParaRPr>
          </a:p>
        </p:txBody>
      </p:sp>
    </p:spTree>
    <p:extLst>
      <p:ext uri="{BB962C8B-B14F-4D97-AF65-F5344CB8AC3E}">
        <p14:creationId xmlns:p14="http://schemas.microsoft.com/office/powerpoint/2010/main" val="4504088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schemeClr val="tx1">
                    <a:lumMod val="75000"/>
                    <a:lumOff val="25000"/>
                  </a:schemeClr>
                </a:solidFill>
              </a:rPr>
              <a:t>Demographischer Wandel = Grund für </a:t>
            </a:r>
            <a:r>
              <a:rPr lang="de-DE" b="1" dirty="0">
                <a:solidFill>
                  <a:schemeClr val="tx1">
                    <a:lumMod val="75000"/>
                    <a:lumOff val="25000"/>
                  </a:schemeClr>
                </a:solidFill>
              </a:rPr>
              <a:t>V</a:t>
            </a:r>
            <a:r>
              <a:rPr lang="de-DE" b="1" dirty="0" smtClean="0">
                <a:solidFill>
                  <a:schemeClr val="tx1">
                    <a:lumMod val="75000"/>
                    <a:lumOff val="25000"/>
                  </a:schemeClr>
                </a:solidFill>
              </a:rPr>
              <a:t>erarmung?</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lvl="0" indent="0">
              <a:spcAft>
                <a:spcPts val="300"/>
              </a:spcAft>
              <a:buNone/>
            </a:pPr>
            <a:r>
              <a:rPr lang="de-DE" sz="4000" kern="50" dirty="0" smtClean="0">
                <a:solidFill>
                  <a:prstClr val="black"/>
                </a:solidFill>
                <a:ea typeface="Times New Roman"/>
                <a:cs typeface="Liberation Serif"/>
              </a:rPr>
              <a:t>Die „aktive Bevölkerung“ hat in </a:t>
            </a:r>
            <a:r>
              <a:rPr lang="de-DE" sz="4000" kern="50" dirty="0">
                <a:solidFill>
                  <a:prstClr val="black"/>
                </a:solidFill>
                <a:ea typeface="Times New Roman"/>
                <a:cs typeface="Liberation Serif"/>
              </a:rPr>
              <a:t>den letzten </a:t>
            </a:r>
            <a:r>
              <a:rPr lang="de-DE" sz="4000" kern="50" dirty="0" smtClean="0">
                <a:solidFill>
                  <a:prstClr val="black"/>
                </a:solidFill>
                <a:ea typeface="Times New Roman"/>
                <a:cs typeface="Liberation Serif"/>
              </a:rPr>
              <a:t>Jahren ein umfangreiches </a:t>
            </a:r>
            <a:r>
              <a:rPr lang="de-DE" sz="4000" kern="50" dirty="0">
                <a:solidFill>
                  <a:prstClr val="black"/>
                </a:solidFill>
                <a:ea typeface="Times New Roman"/>
                <a:cs typeface="Liberation Serif"/>
              </a:rPr>
              <a:t>Verarmungsprogramm </a:t>
            </a:r>
            <a:r>
              <a:rPr lang="de-DE" sz="4000" kern="50" dirty="0" smtClean="0">
                <a:solidFill>
                  <a:prstClr val="black"/>
                </a:solidFill>
                <a:ea typeface="Times New Roman"/>
                <a:cs typeface="Liberation Serif"/>
              </a:rPr>
              <a:t>erlebt. Lag das an den vielen „Alten“? Und wer hat dabei gewonnen?</a:t>
            </a:r>
            <a:endParaRPr lang="de-DE" sz="4000" kern="50" dirty="0">
              <a:solidFill>
                <a:prstClr val="black"/>
              </a:solidFill>
              <a:ea typeface="Times New Roman"/>
              <a:cs typeface="Liberation Serif"/>
            </a:endParaRPr>
          </a:p>
          <a:p>
            <a:pPr marL="0" indent="0">
              <a:buNone/>
            </a:pPr>
            <a:endParaRPr lang="de-DE" dirty="0">
              <a:solidFill>
                <a:schemeClr val="tx1">
                  <a:lumMod val="85000"/>
                  <a:lumOff val="15000"/>
                </a:schemeClr>
              </a:solidFill>
            </a:endParaRPr>
          </a:p>
        </p:txBody>
      </p:sp>
    </p:spTree>
    <p:extLst>
      <p:ext uri="{BB962C8B-B14F-4D97-AF65-F5344CB8AC3E}">
        <p14:creationId xmlns:p14="http://schemas.microsoft.com/office/powerpoint/2010/main" val="3701716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Gewinner der Verarmung</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77500" lnSpcReduction="20000"/>
          </a:bodyPr>
          <a:lstStyle/>
          <a:p>
            <a:pPr marL="0" lvl="0" indent="0" algn="just">
              <a:spcAft>
                <a:spcPts val="300"/>
              </a:spcAft>
              <a:buNone/>
            </a:pPr>
            <a:r>
              <a:rPr lang="de-DE" sz="2800" kern="50" dirty="0" smtClean="0">
                <a:solidFill>
                  <a:prstClr val="black"/>
                </a:solidFill>
                <a:ea typeface="Times New Roman"/>
                <a:cs typeface="Liberation Serif"/>
              </a:rPr>
              <a:t> </a:t>
            </a:r>
          </a:p>
          <a:p>
            <a:pPr algn="just">
              <a:spcAft>
                <a:spcPts val="300"/>
              </a:spcAft>
            </a:pPr>
            <a:r>
              <a:rPr lang="de-DE" sz="4200" kern="50" dirty="0" smtClean="0">
                <a:solidFill>
                  <a:prstClr val="black"/>
                </a:solidFill>
                <a:ea typeface="Times New Roman"/>
                <a:cs typeface="Liberation Serif"/>
              </a:rPr>
              <a:t>Niedriglohnsektor = Wachstum der Bilanzen = Ertrag für die Kapitalisten = noch mehr billige Arbeitskräfte = Ertrag für die Kranken- und Rentenkassen.</a:t>
            </a:r>
          </a:p>
          <a:p>
            <a:pPr>
              <a:spcAft>
                <a:spcPts val="300"/>
              </a:spcAft>
            </a:pPr>
            <a:r>
              <a:rPr lang="de-DE" sz="4200" kern="50" dirty="0" smtClean="0">
                <a:solidFill>
                  <a:prstClr val="black"/>
                </a:solidFill>
              </a:rPr>
              <a:t>Die Zahl der Billigarbeiter erhöht sich. Diese haben eine sinkende  Lebenserwartung = Korrektur der gestörten Balance.</a:t>
            </a:r>
            <a:br>
              <a:rPr lang="de-DE" sz="4200" kern="50" dirty="0" smtClean="0">
                <a:solidFill>
                  <a:prstClr val="black"/>
                </a:solidFill>
              </a:rPr>
            </a:br>
            <a:r>
              <a:rPr lang="de-DE" sz="2800" kern="50" dirty="0" smtClean="0">
                <a:solidFill>
                  <a:prstClr val="black"/>
                </a:solidFill>
              </a:rPr>
              <a:t/>
            </a:r>
            <a:br>
              <a:rPr lang="de-DE" sz="2800" kern="50" dirty="0" smtClean="0">
                <a:solidFill>
                  <a:prstClr val="black"/>
                </a:solidFill>
              </a:rPr>
            </a:br>
            <a:r>
              <a:rPr lang="de-DE" sz="4000" b="1" i="1" kern="50" dirty="0" smtClean="0">
                <a:solidFill>
                  <a:prstClr val="black"/>
                </a:solidFill>
              </a:rPr>
              <a:t>Zynisch?</a:t>
            </a:r>
            <a:br>
              <a:rPr lang="de-DE" sz="4000" b="1" i="1" kern="50" dirty="0" smtClean="0">
                <a:solidFill>
                  <a:prstClr val="black"/>
                </a:solidFill>
              </a:rPr>
            </a:br>
            <a:endParaRPr lang="de-DE" sz="4000" b="1" i="1" dirty="0">
              <a:solidFill>
                <a:schemeClr val="tx1">
                  <a:lumMod val="85000"/>
                  <a:lumOff val="15000"/>
                </a:schemeClr>
              </a:solidFill>
            </a:endParaRPr>
          </a:p>
        </p:txBody>
      </p:sp>
    </p:spTree>
    <p:extLst>
      <p:ext uri="{BB962C8B-B14F-4D97-AF65-F5344CB8AC3E}">
        <p14:creationId xmlns:p14="http://schemas.microsoft.com/office/powerpoint/2010/main" val="3762142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Die Alten beuten die Jungen aus?</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lgn="just">
              <a:spcAft>
                <a:spcPts val="300"/>
              </a:spcAft>
              <a:buNone/>
            </a:pPr>
            <a:r>
              <a:rPr lang="de-DE" sz="4000" b="1" kern="50" dirty="0" smtClean="0">
                <a:ea typeface="Times New Roman"/>
                <a:cs typeface="Liberation Serif"/>
              </a:rPr>
              <a:t>Rentenerhöhung 2008 (1%):</a:t>
            </a:r>
            <a:endParaRPr lang="de-DE" sz="4000" b="1" kern="50" dirty="0">
              <a:ea typeface="Times New Roman"/>
              <a:cs typeface="Liberation Serif"/>
            </a:endParaRPr>
          </a:p>
          <a:p>
            <a:pPr marL="0" indent="0">
              <a:buNone/>
            </a:pPr>
            <a:r>
              <a:rPr lang="de-DE" dirty="0" smtClean="0">
                <a:solidFill>
                  <a:schemeClr val="tx1">
                    <a:lumMod val="85000"/>
                    <a:lumOff val="15000"/>
                  </a:schemeClr>
                </a:solidFill>
              </a:rPr>
              <a:t>„</a:t>
            </a:r>
            <a:r>
              <a:rPr lang="de-DE" sz="3600" dirty="0" smtClean="0">
                <a:solidFill>
                  <a:schemeClr val="tx1">
                    <a:lumMod val="85000"/>
                    <a:lumOff val="15000"/>
                  </a:schemeClr>
                </a:solidFill>
              </a:rPr>
              <a:t>Wenn die Älteren die Jüngeren immer stärker zur Kasse bitten, würde die Staatsquote wachsen. Und ich gehe davon aus, dass ab einem gewissen Punkt eine hohe Staatsquote durchaus verfassungswidrig ist.“ (Roman Herzog)</a:t>
            </a:r>
            <a:endParaRPr lang="de-DE" sz="3600" dirty="0">
              <a:solidFill>
                <a:schemeClr val="tx1">
                  <a:lumMod val="85000"/>
                  <a:lumOff val="15000"/>
                </a:schemeClr>
              </a:solidFill>
            </a:endParaRPr>
          </a:p>
        </p:txBody>
      </p:sp>
    </p:spTree>
    <p:extLst>
      <p:ext uri="{BB962C8B-B14F-4D97-AF65-F5344CB8AC3E}">
        <p14:creationId xmlns:p14="http://schemas.microsoft.com/office/powerpoint/2010/main" val="1662825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Die Alten beuten die Jungen aus?</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lgn="just">
              <a:spcAft>
                <a:spcPts val="300"/>
              </a:spcAft>
              <a:buNone/>
            </a:pPr>
            <a:endParaRPr lang="de-DE" sz="2800" kern="50" dirty="0">
              <a:ea typeface="Times New Roman"/>
              <a:cs typeface="Liberation Serif"/>
            </a:endParaRPr>
          </a:p>
          <a:p>
            <a:pPr marL="0" indent="0">
              <a:buNone/>
            </a:pPr>
            <a:endParaRPr lang="de-DE" dirty="0" smtClean="0">
              <a:solidFill>
                <a:schemeClr val="tx1">
                  <a:lumMod val="85000"/>
                  <a:lumOff val="15000"/>
                </a:schemeClr>
              </a:solidFill>
            </a:endParaRPr>
          </a:p>
          <a:p>
            <a:pPr marL="0" indent="0">
              <a:buNone/>
            </a:pPr>
            <a:r>
              <a:rPr lang="de-DE" dirty="0" smtClean="0">
                <a:solidFill>
                  <a:schemeClr val="tx1">
                    <a:lumMod val="85000"/>
                    <a:lumOff val="15000"/>
                  </a:schemeClr>
                </a:solidFill>
              </a:rPr>
              <a:t>Der kleine Unterschied zwischen „Last sein“ und „zur Last legen“:</a:t>
            </a:r>
            <a:endParaRPr lang="de-DE" dirty="0">
              <a:solidFill>
                <a:schemeClr val="tx1">
                  <a:lumMod val="85000"/>
                  <a:lumOff val="15000"/>
                </a:schemeClr>
              </a:solidFill>
            </a:endParaRPr>
          </a:p>
        </p:txBody>
      </p:sp>
    </p:spTree>
    <p:extLst>
      <p:ext uri="{BB962C8B-B14F-4D97-AF65-F5344CB8AC3E}">
        <p14:creationId xmlns:p14="http://schemas.microsoft.com/office/powerpoint/2010/main" val="33754628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Die Alten beuten die Jungen aus?</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lnSpcReduction="10000"/>
          </a:bodyPr>
          <a:lstStyle/>
          <a:p>
            <a:pPr marL="0" indent="0" algn="just">
              <a:spcAft>
                <a:spcPts val="300"/>
              </a:spcAft>
              <a:buNone/>
            </a:pPr>
            <a:r>
              <a:rPr lang="de-DE" sz="2800" dirty="0" smtClean="0">
                <a:ea typeface="Times New Roman"/>
                <a:cs typeface="Times New Roman"/>
              </a:rPr>
              <a:t>„Die Politik bringt den Übergang fertig die </a:t>
            </a:r>
            <a:r>
              <a:rPr lang="de-DE" sz="2800" dirty="0">
                <a:ea typeface="Times New Roman"/>
                <a:cs typeface="Times New Roman"/>
              </a:rPr>
              <a:t>Last, die die Alten </a:t>
            </a:r>
            <a:r>
              <a:rPr lang="de-DE" sz="2800" i="1" dirty="0">
                <a:ea typeface="Times New Roman"/>
                <a:cs typeface="Times New Roman"/>
              </a:rPr>
              <a:t>sind,</a:t>
            </a:r>
            <a:r>
              <a:rPr lang="de-DE" sz="2800" dirty="0">
                <a:ea typeface="Times New Roman"/>
                <a:cs typeface="Times New Roman"/>
              </a:rPr>
              <a:t> weil sie nämlich dazu gemacht </a:t>
            </a:r>
            <a:r>
              <a:rPr lang="de-DE" sz="2800" i="1" dirty="0">
                <a:ea typeface="Times New Roman"/>
                <a:cs typeface="Times New Roman"/>
              </a:rPr>
              <a:t>werden, </a:t>
            </a:r>
            <a:r>
              <a:rPr lang="de-DE" sz="2800" dirty="0">
                <a:ea typeface="Times New Roman"/>
                <a:cs typeface="Times New Roman"/>
              </a:rPr>
              <a:t>ihnen zur Last zu </a:t>
            </a:r>
            <a:r>
              <a:rPr lang="de-DE" sz="2800" i="1" dirty="0">
                <a:ea typeface="Times New Roman"/>
                <a:cs typeface="Times New Roman"/>
              </a:rPr>
              <a:t>legen.</a:t>
            </a:r>
            <a:r>
              <a:rPr lang="de-DE" sz="2800" dirty="0">
                <a:ea typeface="Times New Roman"/>
                <a:cs typeface="Times New Roman"/>
              </a:rPr>
              <a:t> So wird der Schaden, der beiden </a:t>
            </a:r>
            <a:r>
              <a:rPr lang="de-DE" sz="2800" dirty="0" smtClean="0">
                <a:ea typeface="Times New Roman"/>
                <a:cs typeface="Times New Roman"/>
              </a:rPr>
              <a:t>`Generationen´ </a:t>
            </a:r>
            <a:r>
              <a:rPr lang="de-DE" sz="2800" i="1" dirty="0">
                <a:ea typeface="Times New Roman"/>
                <a:cs typeface="Times New Roman"/>
              </a:rPr>
              <a:t>zugefügt </a:t>
            </a:r>
            <a:r>
              <a:rPr lang="de-DE" sz="2800" dirty="0">
                <a:ea typeface="Times New Roman"/>
                <a:cs typeface="Times New Roman"/>
              </a:rPr>
              <a:t>wird</a:t>
            </a:r>
            <a:r>
              <a:rPr lang="de-DE" sz="2800" i="1" dirty="0">
                <a:ea typeface="Times New Roman"/>
                <a:cs typeface="Times New Roman"/>
              </a:rPr>
              <a:t>, </a:t>
            </a:r>
            <a:r>
              <a:rPr lang="de-DE" sz="2800" dirty="0">
                <a:ea typeface="Times New Roman"/>
                <a:cs typeface="Times New Roman"/>
              </a:rPr>
              <a:t>verwandelt in eine </a:t>
            </a:r>
            <a:r>
              <a:rPr lang="de-DE" sz="2800" i="1" dirty="0">
                <a:ea typeface="Times New Roman"/>
                <a:cs typeface="Times New Roman"/>
              </a:rPr>
              <a:t>Machenschaft</a:t>
            </a:r>
            <a:r>
              <a:rPr lang="de-DE" sz="2800" dirty="0">
                <a:ea typeface="Times New Roman"/>
                <a:cs typeface="Times New Roman"/>
              </a:rPr>
              <a:t> der `</a:t>
            </a:r>
            <a:r>
              <a:rPr lang="de-DE" sz="2800" dirty="0" smtClean="0">
                <a:ea typeface="Times New Roman"/>
                <a:cs typeface="Times New Roman"/>
              </a:rPr>
              <a:t>älteren Generationen´ </a:t>
            </a:r>
            <a:r>
              <a:rPr lang="de-DE" sz="2800" dirty="0">
                <a:ea typeface="Times New Roman"/>
                <a:cs typeface="Times New Roman"/>
              </a:rPr>
              <a:t>gegen die </a:t>
            </a:r>
            <a:r>
              <a:rPr lang="de-DE" sz="2800" dirty="0" smtClean="0">
                <a:ea typeface="Times New Roman"/>
                <a:cs typeface="Times New Roman"/>
              </a:rPr>
              <a:t>`jüngere´, </a:t>
            </a:r>
            <a:r>
              <a:rPr lang="de-DE" sz="2800" dirty="0">
                <a:ea typeface="Times New Roman"/>
                <a:cs typeface="Times New Roman"/>
              </a:rPr>
              <a:t>und die von Staat und Kapital zu Passivität verurteilten </a:t>
            </a:r>
            <a:r>
              <a:rPr lang="de-DE" sz="2800" dirty="0" smtClean="0">
                <a:ea typeface="Times New Roman"/>
                <a:cs typeface="Times New Roman"/>
              </a:rPr>
              <a:t>`Generationen´ </a:t>
            </a:r>
            <a:r>
              <a:rPr lang="de-DE" sz="2800" dirty="0">
                <a:ea typeface="Times New Roman"/>
                <a:cs typeface="Times New Roman"/>
              </a:rPr>
              <a:t>sollen darüber ihr </a:t>
            </a:r>
            <a:r>
              <a:rPr lang="de-DE" sz="2800" i="1" dirty="0">
                <a:ea typeface="Times New Roman"/>
                <a:cs typeface="Times New Roman"/>
              </a:rPr>
              <a:t>wirkliches </a:t>
            </a:r>
            <a:r>
              <a:rPr lang="de-DE" sz="2800" dirty="0">
                <a:ea typeface="Times New Roman"/>
                <a:cs typeface="Times New Roman"/>
              </a:rPr>
              <a:t>Gegeneinander und wer sie da hinein treibt vergessen – bis hin zur absurden Übertreibung eines </a:t>
            </a:r>
            <a:r>
              <a:rPr lang="de-DE" sz="2800" dirty="0" smtClean="0">
                <a:ea typeface="Times New Roman"/>
                <a:cs typeface="Times New Roman"/>
              </a:rPr>
              <a:t>`</a:t>
            </a:r>
            <a:r>
              <a:rPr lang="de-DE" sz="2800" i="1" dirty="0" smtClean="0">
                <a:ea typeface="Times New Roman"/>
                <a:cs typeface="Times New Roman"/>
              </a:rPr>
              <a:t>Generationenkrieges´, </a:t>
            </a:r>
            <a:r>
              <a:rPr lang="de-DE" sz="2800" dirty="0">
                <a:ea typeface="Times New Roman"/>
                <a:cs typeface="Times New Roman"/>
              </a:rPr>
              <a:t>bei dem man besser nicht nachfragt, wie der eigentlich gehen soll</a:t>
            </a:r>
            <a:r>
              <a:rPr lang="de-DE" sz="2800" dirty="0" smtClean="0">
                <a:ea typeface="Times New Roman"/>
                <a:cs typeface="Times New Roman"/>
              </a:rPr>
              <a:t>.“</a:t>
            </a:r>
            <a:endParaRPr lang="de-DE" sz="2800" kern="50" dirty="0">
              <a:ea typeface="Times New Roman"/>
              <a:cs typeface="Liberation Serif"/>
            </a:endParaRPr>
          </a:p>
          <a:p>
            <a:pPr marL="0" indent="0">
              <a:buNone/>
            </a:pPr>
            <a:endParaRPr lang="de-DE" dirty="0" smtClean="0">
              <a:solidFill>
                <a:schemeClr val="tx1">
                  <a:lumMod val="85000"/>
                  <a:lumOff val="15000"/>
                </a:schemeClr>
              </a:solidFill>
            </a:endParaRPr>
          </a:p>
        </p:txBody>
      </p:sp>
    </p:spTree>
    <p:extLst>
      <p:ext uri="{BB962C8B-B14F-4D97-AF65-F5344CB8AC3E}">
        <p14:creationId xmlns:p14="http://schemas.microsoft.com/office/powerpoint/2010/main" val="1847954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prstClr val="black">
                    <a:lumMod val="75000"/>
                    <a:lumOff val="25000"/>
                  </a:prstClr>
                </a:solidFill>
              </a:rPr>
              <a:t>Marksegment 50 plus</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85000" lnSpcReduction="20000"/>
          </a:bodyPr>
          <a:lstStyle/>
          <a:p>
            <a:pPr>
              <a:spcAft>
                <a:spcPts val="0"/>
              </a:spcAft>
            </a:pPr>
            <a:r>
              <a:rPr lang="de-DE" sz="6000" b="1" dirty="0" smtClean="0">
                <a:ea typeface="Times New Roman"/>
                <a:cs typeface="Times New Roman"/>
              </a:rPr>
              <a:t>PEGGIs = </a:t>
            </a:r>
            <a:r>
              <a:rPr lang="de-DE" sz="6000" b="1" i="1" dirty="0">
                <a:ea typeface="Times New Roman"/>
                <a:cs typeface="Times New Roman"/>
              </a:rPr>
              <a:t>P</a:t>
            </a:r>
            <a:r>
              <a:rPr lang="de-DE" sz="6000" dirty="0">
                <a:ea typeface="Times New Roman"/>
                <a:cs typeface="Times New Roman"/>
              </a:rPr>
              <a:t>ersönlichkeit, </a:t>
            </a:r>
            <a:r>
              <a:rPr lang="de-DE" sz="6000" b="1" i="1" dirty="0">
                <a:ea typeface="Times New Roman"/>
                <a:cs typeface="Times New Roman"/>
              </a:rPr>
              <a:t>E</a:t>
            </a:r>
            <a:r>
              <a:rPr lang="de-DE" sz="6000" dirty="0">
                <a:ea typeface="Times New Roman"/>
                <a:cs typeface="Times New Roman"/>
              </a:rPr>
              <a:t>rfahrung, </a:t>
            </a:r>
            <a:r>
              <a:rPr lang="de-DE" sz="6000" b="1" i="1" dirty="0">
                <a:ea typeface="Times New Roman"/>
                <a:cs typeface="Times New Roman"/>
              </a:rPr>
              <a:t>G</a:t>
            </a:r>
            <a:r>
              <a:rPr lang="de-DE" sz="6000" dirty="0">
                <a:ea typeface="Times New Roman"/>
                <a:cs typeface="Times New Roman"/>
              </a:rPr>
              <a:t>eschmack, </a:t>
            </a:r>
            <a:r>
              <a:rPr lang="de-DE" sz="6000" b="1" i="1" dirty="0" smtClean="0">
                <a:ea typeface="Times New Roman"/>
                <a:cs typeface="Times New Roman"/>
              </a:rPr>
              <a:t>G</a:t>
            </a:r>
            <a:r>
              <a:rPr lang="de-DE" sz="6000" dirty="0" smtClean="0">
                <a:ea typeface="Times New Roman"/>
                <a:cs typeface="Times New Roman"/>
              </a:rPr>
              <a:t>eld </a:t>
            </a:r>
            <a:r>
              <a:rPr lang="de-DE" sz="6000" dirty="0">
                <a:ea typeface="Times New Roman"/>
                <a:cs typeface="Times New Roman"/>
              </a:rPr>
              <a:t>und </a:t>
            </a:r>
            <a:r>
              <a:rPr lang="de-DE" sz="6000" b="1" i="1" dirty="0">
                <a:ea typeface="Times New Roman"/>
                <a:cs typeface="Times New Roman"/>
              </a:rPr>
              <a:t>I</a:t>
            </a:r>
            <a:r>
              <a:rPr lang="de-DE" sz="6000" dirty="0">
                <a:ea typeface="Times New Roman"/>
                <a:cs typeface="Times New Roman"/>
              </a:rPr>
              <a:t>nteressen</a:t>
            </a:r>
            <a:endParaRPr lang="de-DE" sz="6000" b="1" dirty="0" smtClean="0">
              <a:ea typeface="Times New Roman"/>
              <a:cs typeface="Times New Roman"/>
            </a:endParaRPr>
          </a:p>
          <a:p>
            <a:pPr>
              <a:spcAft>
                <a:spcPts val="0"/>
              </a:spcAft>
            </a:pPr>
            <a:r>
              <a:rPr lang="de-DE" sz="6000" b="1" dirty="0" err="1" smtClean="0">
                <a:ea typeface="Times New Roman"/>
                <a:cs typeface="Times New Roman"/>
              </a:rPr>
              <a:t>Woopies</a:t>
            </a:r>
            <a:r>
              <a:rPr lang="de-DE" sz="6000" b="1" dirty="0" smtClean="0">
                <a:ea typeface="Times New Roman"/>
                <a:cs typeface="Times New Roman"/>
              </a:rPr>
              <a:t>  </a:t>
            </a:r>
            <a:r>
              <a:rPr lang="de-DE" sz="6000" dirty="0" smtClean="0">
                <a:ea typeface="Times New Roman"/>
                <a:cs typeface="Times New Roman"/>
              </a:rPr>
              <a:t>(</a:t>
            </a:r>
            <a:r>
              <a:rPr lang="en-US" sz="6000" i="1" dirty="0">
                <a:ea typeface="Times New Roman"/>
                <a:cs typeface="Times New Roman"/>
              </a:rPr>
              <a:t>well-off old </a:t>
            </a:r>
            <a:r>
              <a:rPr lang="en-US" sz="6000" i="1" dirty="0" smtClean="0">
                <a:ea typeface="Times New Roman"/>
                <a:cs typeface="Times New Roman"/>
              </a:rPr>
              <a:t>people</a:t>
            </a:r>
            <a:r>
              <a:rPr lang="en-US" sz="6000" dirty="0" smtClean="0">
                <a:ea typeface="Times New Roman"/>
                <a:cs typeface="Times New Roman"/>
              </a:rPr>
              <a:t>)</a:t>
            </a:r>
            <a:endParaRPr lang="de-DE" sz="6000" b="1" dirty="0">
              <a:ea typeface="Times New Roman"/>
              <a:cs typeface="Times New Roman"/>
            </a:endParaRPr>
          </a:p>
          <a:p>
            <a:pPr>
              <a:spcAft>
                <a:spcPts val="0"/>
              </a:spcAft>
            </a:pPr>
            <a:r>
              <a:rPr lang="de-DE" sz="6000" b="1" dirty="0" err="1" smtClean="0">
                <a:ea typeface="Times New Roman"/>
                <a:cs typeface="Times New Roman"/>
              </a:rPr>
              <a:t>Schappi</a:t>
            </a:r>
            <a:r>
              <a:rPr lang="de-DE" sz="6000" b="1" dirty="0" smtClean="0">
                <a:ea typeface="Times New Roman"/>
                <a:cs typeface="Times New Roman"/>
              </a:rPr>
              <a:t>-Rentner</a:t>
            </a:r>
            <a:endParaRPr lang="de-DE" sz="6000" dirty="0">
              <a:ea typeface="Times New Roman"/>
              <a:cs typeface="Times New Roman"/>
            </a:endParaRPr>
          </a:p>
          <a:p>
            <a:pPr marL="0" indent="0">
              <a:spcAft>
                <a:spcPts val="0"/>
              </a:spcAft>
              <a:buNone/>
            </a:pPr>
            <a:endParaRPr lang="de-DE" sz="6000" dirty="0">
              <a:latin typeface="Times New Roman"/>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164456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err="1" smtClean="0">
                <a:solidFill>
                  <a:schemeClr val="tx1">
                    <a:lumMod val="75000"/>
                    <a:lumOff val="25000"/>
                  </a:schemeClr>
                </a:solidFill>
              </a:rPr>
              <a:t>When</a:t>
            </a:r>
            <a:r>
              <a:rPr lang="de-DE" b="1" dirty="0" smtClean="0">
                <a:solidFill>
                  <a:schemeClr val="tx1">
                    <a:lumMod val="75000"/>
                    <a:lumOff val="25000"/>
                  </a:schemeClr>
                </a:solidFill>
              </a:rPr>
              <a:t> </a:t>
            </a:r>
            <a:r>
              <a:rPr lang="de-DE" b="1" dirty="0" err="1" smtClean="0">
                <a:solidFill>
                  <a:schemeClr val="tx1">
                    <a:lumMod val="75000"/>
                    <a:lumOff val="25000"/>
                  </a:schemeClr>
                </a:solidFill>
              </a:rPr>
              <a:t>I´m</a:t>
            </a:r>
            <a:r>
              <a:rPr lang="de-DE" b="1" dirty="0" smtClean="0">
                <a:solidFill>
                  <a:schemeClr val="tx1">
                    <a:lumMod val="75000"/>
                    <a:lumOff val="25000"/>
                  </a:schemeClr>
                </a:solidFill>
              </a:rPr>
              <a:t> 64:</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Autofit/>
          </a:bodyPr>
          <a:lstStyle/>
          <a:p>
            <a:pPr marL="0" indent="0">
              <a:buNone/>
            </a:pPr>
            <a:r>
              <a:rPr lang="en-US" sz="4400" dirty="0">
                <a:solidFill>
                  <a:srgbClr val="433C33"/>
                </a:solidFill>
                <a:ea typeface="Calibri"/>
              </a:rPr>
              <a:t>When I get older</a:t>
            </a:r>
            <a:r>
              <a:rPr lang="de-DE" sz="4400" dirty="0"/>
              <a:t/>
            </a:r>
            <a:br>
              <a:rPr lang="de-DE" sz="4400" dirty="0"/>
            </a:br>
            <a:r>
              <a:rPr lang="de-DE" sz="4400" dirty="0" err="1"/>
              <a:t>Losing</a:t>
            </a:r>
            <a:r>
              <a:rPr lang="de-DE" sz="4400" dirty="0"/>
              <a:t> </a:t>
            </a:r>
            <a:r>
              <a:rPr lang="de-DE" sz="4400" dirty="0" err="1"/>
              <a:t>my</a:t>
            </a:r>
            <a:r>
              <a:rPr lang="de-DE" sz="4400" dirty="0"/>
              <a:t> </a:t>
            </a:r>
            <a:r>
              <a:rPr lang="de-DE" sz="4400" dirty="0" err="1"/>
              <a:t>hair</a:t>
            </a:r>
            <a:r>
              <a:rPr lang="de-DE" sz="4400" dirty="0"/>
              <a:t/>
            </a:r>
            <a:br>
              <a:rPr lang="de-DE" sz="4400" dirty="0"/>
            </a:br>
            <a:r>
              <a:rPr lang="de-DE" sz="4400" dirty="0" err="1"/>
              <a:t>Many</a:t>
            </a:r>
            <a:r>
              <a:rPr lang="de-DE" sz="4400" dirty="0"/>
              <a:t> </a:t>
            </a:r>
            <a:r>
              <a:rPr lang="de-DE" sz="4400" dirty="0" err="1"/>
              <a:t>years</a:t>
            </a:r>
            <a:r>
              <a:rPr lang="de-DE" sz="4400" dirty="0"/>
              <a:t> </a:t>
            </a:r>
            <a:r>
              <a:rPr lang="de-DE" sz="4400" dirty="0" err="1"/>
              <a:t>from</a:t>
            </a:r>
            <a:r>
              <a:rPr lang="de-DE" sz="4400" dirty="0"/>
              <a:t> </a:t>
            </a:r>
            <a:r>
              <a:rPr lang="de-DE" sz="4400" dirty="0" err="1"/>
              <a:t>now</a:t>
            </a:r>
            <a:r>
              <a:rPr lang="de-DE" sz="4400" dirty="0"/>
              <a:t/>
            </a:r>
            <a:br>
              <a:rPr lang="de-DE" sz="4400" dirty="0"/>
            </a:br>
            <a:r>
              <a:rPr lang="de-DE" sz="4400" dirty="0"/>
              <a:t>Will </a:t>
            </a:r>
            <a:r>
              <a:rPr lang="de-DE" sz="4400" dirty="0" err="1"/>
              <a:t>you</a:t>
            </a:r>
            <a:r>
              <a:rPr lang="de-DE" sz="4400" dirty="0"/>
              <a:t> still </a:t>
            </a:r>
            <a:r>
              <a:rPr lang="de-DE" sz="4400" dirty="0" err="1"/>
              <a:t>be</a:t>
            </a:r>
            <a:r>
              <a:rPr lang="de-DE" sz="4400" dirty="0"/>
              <a:t> </a:t>
            </a:r>
            <a:r>
              <a:rPr lang="de-DE" sz="4400" dirty="0" err="1"/>
              <a:t>sending</a:t>
            </a:r>
            <a:r>
              <a:rPr lang="de-DE" sz="4400" dirty="0"/>
              <a:t> </a:t>
            </a:r>
            <a:r>
              <a:rPr lang="de-DE" sz="4400" dirty="0" err="1"/>
              <a:t>me</a:t>
            </a:r>
            <a:r>
              <a:rPr lang="de-DE" sz="4400" dirty="0"/>
              <a:t> a Valentine?</a:t>
            </a:r>
            <a:br>
              <a:rPr lang="de-DE" sz="4400" dirty="0"/>
            </a:br>
            <a:r>
              <a:rPr lang="de-DE" sz="4400" dirty="0" err="1"/>
              <a:t>Birthday</a:t>
            </a:r>
            <a:r>
              <a:rPr lang="de-DE" sz="4400" dirty="0"/>
              <a:t> </a:t>
            </a:r>
            <a:r>
              <a:rPr lang="de-DE" sz="4400" dirty="0" err="1"/>
              <a:t>greetings</a:t>
            </a:r>
            <a:r>
              <a:rPr lang="de-DE" sz="4400" dirty="0"/>
              <a:t> </a:t>
            </a:r>
            <a:r>
              <a:rPr lang="de-DE" sz="4400" dirty="0" err="1"/>
              <a:t>bottle</a:t>
            </a:r>
            <a:r>
              <a:rPr lang="de-DE" sz="4400" dirty="0"/>
              <a:t> </a:t>
            </a:r>
            <a:r>
              <a:rPr lang="de-DE" sz="4400" dirty="0" err="1"/>
              <a:t>of</a:t>
            </a:r>
            <a:r>
              <a:rPr lang="de-DE" sz="4400" dirty="0"/>
              <a:t> </a:t>
            </a:r>
            <a:r>
              <a:rPr lang="de-DE" sz="4400" dirty="0" err="1"/>
              <a:t>wine</a:t>
            </a:r>
            <a:r>
              <a:rPr lang="de-DE" sz="4400" dirty="0"/>
              <a:t>?</a:t>
            </a:r>
            <a:br>
              <a:rPr lang="de-DE" sz="4400" dirty="0"/>
            </a:br>
            <a:endParaRPr lang="de-DE" sz="4400" dirty="0" smtClean="0">
              <a:solidFill>
                <a:schemeClr val="tx1">
                  <a:lumMod val="85000"/>
                  <a:lumOff val="15000"/>
                </a:schemeClr>
              </a:solidFill>
            </a:endParaRPr>
          </a:p>
        </p:txBody>
      </p:sp>
    </p:spTree>
    <p:extLst>
      <p:ext uri="{BB962C8B-B14F-4D97-AF65-F5344CB8AC3E}">
        <p14:creationId xmlns:p14="http://schemas.microsoft.com/office/powerpoint/2010/main" val="13725847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prstClr val="black">
                    <a:lumMod val="75000"/>
                    <a:lumOff val="25000"/>
                  </a:prstClr>
                </a:solidFill>
              </a:rPr>
              <a:t/>
            </a:r>
            <a:br>
              <a:rPr lang="de-DE" b="1" dirty="0" smtClean="0">
                <a:solidFill>
                  <a:prstClr val="black">
                    <a:lumMod val="75000"/>
                    <a:lumOff val="25000"/>
                  </a:prstClr>
                </a:solidFill>
              </a:rPr>
            </a:br>
            <a:r>
              <a:rPr lang="de-DE" b="1" dirty="0" smtClean="0">
                <a:solidFill>
                  <a:prstClr val="black">
                    <a:lumMod val="75000"/>
                    <a:lumOff val="25000"/>
                  </a:prstClr>
                </a:solidFill>
              </a:rPr>
              <a:t>ZDF-Bericht über das „Einkaufs- </a:t>
            </a:r>
            <a:r>
              <a:rPr lang="de-DE" sz="2900" dirty="0" smtClean="0">
                <a:solidFill>
                  <a:prstClr val="black"/>
                </a:solidFill>
                <a:ea typeface="Times New Roman"/>
                <a:cs typeface="+mn-cs"/>
              </a:rPr>
              <a:t> </a:t>
            </a:r>
            <a:br>
              <a:rPr lang="de-DE" sz="2900" dirty="0" smtClean="0">
                <a:solidFill>
                  <a:prstClr val="black"/>
                </a:solidFill>
                <a:ea typeface="Times New Roman"/>
                <a:cs typeface="+mn-cs"/>
              </a:rPr>
            </a:br>
            <a:r>
              <a:rPr lang="de-DE" b="1" dirty="0" err="1" smtClean="0">
                <a:solidFill>
                  <a:prstClr val="black"/>
                </a:solidFill>
                <a:ea typeface="Times New Roman"/>
                <a:cs typeface="+mn-cs"/>
              </a:rPr>
              <a:t>paradies</a:t>
            </a:r>
            <a:r>
              <a:rPr lang="de-DE" b="1" dirty="0" smtClean="0">
                <a:solidFill>
                  <a:prstClr val="black"/>
                </a:solidFill>
                <a:ea typeface="Times New Roman"/>
                <a:cs typeface="+mn-cs"/>
              </a:rPr>
              <a:t> </a:t>
            </a:r>
            <a:r>
              <a:rPr lang="de-DE" b="1" dirty="0">
                <a:solidFill>
                  <a:prstClr val="black"/>
                </a:solidFill>
                <a:ea typeface="Times New Roman"/>
                <a:cs typeface="+mn-cs"/>
              </a:rPr>
              <a:t>der alten Dame“ </a:t>
            </a:r>
            <a:r>
              <a:rPr lang="de-DE" b="1" dirty="0" smtClean="0">
                <a:solidFill>
                  <a:prstClr val="black"/>
                </a:solidFill>
                <a:ea typeface="Times New Roman"/>
                <a:cs typeface="+mn-cs"/>
              </a:rPr>
              <a:t>in Tokio:</a:t>
            </a:r>
            <a:r>
              <a:rPr lang="de-DE" b="1" dirty="0" smtClean="0">
                <a:solidFill>
                  <a:prstClr val="black">
                    <a:lumMod val="75000"/>
                    <a:lumOff val="25000"/>
                  </a:prstClr>
                </a:solidFill>
              </a:rPr>
              <a:t/>
            </a:r>
            <a:br>
              <a:rPr lang="de-DE" b="1" dirty="0" smtClean="0">
                <a:solidFill>
                  <a:prstClr val="black">
                    <a:lumMod val="75000"/>
                    <a:lumOff val="25000"/>
                  </a:prstClr>
                </a:solidFill>
              </a:rPr>
            </a:b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62500" lnSpcReduction="20000"/>
          </a:bodyPr>
          <a:lstStyle/>
          <a:p>
            <a:pPr marL="0" indent="0">
              <a:spcAft>
                <a:spcPts val="0"/>
              </a:spcAft>
              <a:buNone/>
            </a:pPr>
            <a:r>
              <a:rPr lang="de-DE" sz="6000" dirty="0">
                <a:latin typeface="Times New Roman"/>
                <a:ea typeface="Times New Roman"/>
              </a:rPr>
              <a:t>„</a:t>
            </a:r>
            <a:r>
              <a:rPr lang="de-DE" sz="6000" dirty="0">
                <a:ea typeface="Times New Roman"/>
              </a:rPr>
              <a:t>Und noch ein Grund für den Erfolg der </a:t>
            </a:r>
            <a:r>
              <a:rPr lang="de-DE" sz="6000" dirty="0" smtClean="0">
                <a:ea typeface="Times New Roman"/>
              </a:rPr>
              <a:t>Einkaufsstraße</a:t>
            </a:r>
            <a:r>
              <a:rPr lang="de-DE" sz="6000" dirty="0">
                <a:ea typeface="Times New Roman"/>
              </a:rPr>
              <a:t>: Wenn sie Lieder aus vergangenen Tagen singen fühlen sich alle wieder jung. Und genau das ist wohl das Wichtigste im Einkaufparadies für Ältere: Hier haben sie das Gefühl noch einmal in einer Zeit zu leben in der sie im Mittelpunkt stehen</a:t>
            </a:r>
            <a:r>
              <a:rPr lang="de-DE" sz="6000" dirty="0" smtClean="0">
                <a:ea typeface="Times New Roman"/>
              </a:rPr>
              <a:t>.“ </a:t>
            </a:r>
            <a:endParaRPr lang="de-DE" sz="6000" dirty="0">
              <a:latin typeface="Times New Roman"/>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138840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sz="6600" b="1" dirty="0">
                <a:solidFill>
                  <a:prstClr val="black">
                    <a:lumMod val="75000"/>
                    <a:lumOff val="25000"/>
                  </a:prstClr>
                </a:solidFill>
              </a:rPr>
              <a:t>(</a:t>
            </a:r>
            <a:r>
              <a:rPr lang="de-DE" sz="6600" b="1" dirty="0" smtClean="0">
                <a:solidFill>
                  <a:prstClr val="black">
                    <a:lumMod val="75000"/>
                    <a:lumOff val="25000"/>
                  </a:prstClr>
                </a:solidFill>
              </a:rPr>
              <a:t>Geld-)Schranke</a:t>
            </a:r>
            <a:endParaRPr lang="de-DE" sz="6600"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endParaRPr lang="de-DE" sz="3600" b="1" dirty="0" smtClean="0">
              <a:ea typeface="Times New Roman"/>
              <a:cs typeface="Times New Roman"/>
            </a:endParaRPr>
          </a:p>
          <a:p>
            <a:r>
              <a:rPr lang="de-DE" sz="3600" b="1" dirty="0" smtClean="0">
                <a:ea typeface="Times New Roman"/>
                <a:cs typeface="Times New Roman"/>
              </a:rPr>
              <a:t>Altersarmut</a:t>
            </a:r>
          </a:p>
          <a:p>
            <a:r>
              <a:rPr lang="de-DE" sz="3600" b="1" dirty="0" smtClean="0">
                <a:ea typeface="Times New Roman"/>
                <a:cs typeface="Times New Roman"/>
              </a:rPr>
              <a:t>Körperlicher Verschleiß nach einem langen Arbeitsleben</a:t>
            </a:r>
          </a:p>
          <a:p>
            <a:r>
              <a:rPr lang="de-DE" sz="3600" b="1" dirty="0" smtClean="0">
                <a:ea typeface="Times New Roman"/>
                <a:cs typeface="Times New Roman"/>
              </a:rPr>
              <a:t>Geistige Verarmung </a:t>
            </a:r>
          </a:p>
          <a:p>
            <a:endParaRPr lang="de-DE" sz="3600" dirty="0">
              <a:ea typeface="Times New Roman"/>
              <a:cs typeface="Times New Roman"/>
            </a:endParaRPr>
          </a:p>
          <a:p>
            <a:pPr marL="0" indent="0">
              <a:spcAft>
                <a:spcPts val="0"/>
              </a:spcAft>
              <a:buNone/>
            </a:pPr>
            <a:endParaRPr lang="de-DE" sz="6000" dirty="0">
              <a:latin typeface="Times New Roman"/>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37993862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prstClr val="black">
                    <a:lumMod val="75000"/>
                    <a:lumOff val="25000"/>
                  </a:prstClr>
                </a:solidFill>
              </a:rPr>
              <a:t>Die Leichtigkeit des Musikgenießens am Lebensabend </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92500" lnSpcReduction="10000"/>
          </a:bodyPr>
          <a:lstStyle/>
          <a:p>
            <a:pPr marL="0" indent="0">
              <a:buNone/>
            </a:pPr>
            <a:r>
              <a:rPr lang="de-DE" sz="3600" b="1" dirty="0">
                <a:ea typeface="Times New Roman"/>
                <a:cs typeface="Times New Roman"/>
              </a:rPr>
              <a:t>b</a:t>
            </a:r>
            <a:r>
              <a:rPr lang="de-DE" sz="3600" b="1" dirty="0" smtClean="0">
                <a:ea typeface="Times New Roman"/>
                <a:cs typeface="Times New Roman"/>
              </a:rPr>
              <a:t>leibt aus</a:t>
            </a:r>
          </a:p>
          <a:p>
            <a:r>
              <a:rPr lang="de-DE" sz="3600" b="1" dirty="0" smtClean="0">
                <a:ea typeface="Times New Roman"/>
                <a:cs typeface="Times New Roman"/>
              </a:rPr>
              <a:t>wenn man nicht weiß ob das Geld für die nächste Miete oder Stromrechnung reicht</a:t>
            </a:r>
          </a:p>
          <a:p>
            <a:r>
              <a:rPr lang="de-DE" sz="3600" b="1" dirty="0">
                <a:ea typeface="Times New Roman"/>
                <a:cs typeface="Times New Roman"/>
              </a:rPr>
              <a:t>w</a:t>
            </a:r>
            <a:r>
              <a:rPr lang="de-DE" sz="3600" b="1" dirty="0" smtClean="0">
                <a:ea typeface="Times New Roman"/>
                <a:cs typeface="Times New Roman"/>
              </a:rPr>
              <a:t>enn man in Papierkörben nach Pfandflaschen und Essensresten wühlen muss</a:t>
            </a:r>
          </a:p>
          <a:p>
            <a:r>
              <a:rPr lang="de-DE" sz="3600" b="1" dirty="0" smtClean="0">
                <a:ea typeface="Times New Roman"/>
                <a:cs typeface="Times New Roman"/>
              </a:rPr>
              <a:t>Wenn man körperlich anstrengende und geistig verödende Jobs zum Überleben annehmen muss</a:t>
            </a:r>
          </a:p>
          <a:p>
            <a:endParaRPr lang="de-DE" sz="3600" dirty="0">
              <a:ea typeface="Times New Roman"/>
              <a:cs typeface="Times New Roman"/>
            </a:endParaRPr>
          </a:p>
          <a:p>
            <a:pPr marL="0" indent="0">
              <a:spcAft>
                <a:spcPts val="0"/>
              </a:spcAft>
              <a:buNone/>
            </a:pPr>
            <a:endParaRPr lang="de-DE" sz="6000" dirty="0">
              <a:latin typeface="Times New Roman"/>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29905278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858218"/>
          </a:xfrm>
          <a:solidFill>
            <a:schemeClr val="bg1"/>
          </a:solidFill>
          <a:ln>
            <a:solidFill>
              <a:schemeClr val="accent1"/>
            </a:solidFill>
          </a:ln>
        </p:spPr>
        <p:txBody>
          <a:bodyPr>
            <a:noAutofit/>
          </a:bodyPr>
          <a:lstStyle/>
          <a:p>
            <a:r>
              <a:rPr lang="de-DE" sz="7200" b="1" dirty="0" smtClean="0">
                <a:solidFill>
                  <a:schemeClr val="tx1">
                    <a:lumMod val="75000"/>
                    <a:lumOff val="25000"/>
                  </a:schemeClr>
                </a:solidFill>
              </a:rPr>
              <a:t>Populäre Musik</a:t>
            </a:r>
            <a:endParaRPr lang="de-DE" sz="7200" b="1" dirty="0">
              <a:solidFill>
                <a:schemeClr val="tx1">
                  <a:lumMod val="75000"/>
                  <a:lumOff val="25000"/>
                </a:schemeClr>
              </a:solidFill>
            </a:endParaRPr>
          </a:p>
        </p:txBody>
      </p:sp>
      <p:sp>
        <p:nvSpPr>
          <p:cNvPr id="3" name="Inhaltsplatzhalter 2"/>
          <p:cNvSpPr>
            <a:spLocks noGrp="1"/>
          </p:cNvSpPr>
          <p:nvPr>
            <p:ph idx="1"/>
          </p:nvPr>
        </p:nvSpPr>
        <p:spPr>
          <a:xfrm>
            <a:off x="457200" y="3789040"/>
            <a:ext cx="8229600" cy="2337123"/>
          </a:xfrm>
          <a:solidFill>
            <a:srgbClr val="C00000"/>
          </a:solidFill>
        </p:spPr>
        <p:txBody>
          <a:bodyPr/>
          <a:lstStyle/>
          <a:p>
            <a:pPr marL="0" indent="0">
              <a:buNone/>
            </a:pPr>
            <a:endParaRPr lang="de-DE" dirty="0" smtClean="0">
              <a:solidFill>
                <a:schemeClr val="tx1">
                  <a:lumMod val="85000"/>
                  <a:lumOff val="15000"/>
                </a:schemeClr>
              </a:solidFill>
            </a:endParaRPr>
          </a:p>
          <a:p>
            <a:pPr marL="0" indent="0">
              <a:buNone/>
            </a:pPr>
            <a:endParaRPr lang="de-DE" dirty="0">
              <a:solidFill>
                <a:schemeClr val="tx1">
                  <a:lumMod val="85000"/>
                  <a:lumOff val="15000"/>
                </a:schemeClr>
              </a:solidFill>
            </a:endParaRPr>
          </a:p>
        </p:txBody>
      </p:sp>
    </p:spTree>
    <p:extLst>
      <p:ext uri="{BB962C8B-B14F-4D97-AF65-F5344CB8AC3E}">
        <p14:creationId xmlns:p14="http://schemas.microsoft.com/office/powerpoint/2010/main" val="5971669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de-DE" b="1" dirty="0" smtClean="0">
                <a:solidFill>
                  <a:srgbClr val="C00000"/>
                </a:solidFill>
              </a:rPr>
              <a:t>Musik der</a:t>
            </a:r>
            <a:endParaRPr lang="de-DE" b="1" dirty="0">
              <a:solidFill>
                <a:srgbClr val="C00000"/>
              </a:solidFill>
            </a:endParaRPr>
          </a:p>
        </p:txBody>
      </p:sp>
      <p:sp>
        <p:nvSpPr>
          <p:cNvPr id="3" name="Inhaltsplatzhalter 2"/>
          <p:cNvSpPr>
            <a:spLocks noGrp="1"/>
          </p:cNvSpPr>
          <p:nvPr>
            <p:ph idx="1"/>
          </p:nvPr>
        </p:nvSpPr>
        <p:spPr>
          <a:solidFill>
            <a:schemeClr val="bg1"/>
          </a:solidFill>
        </p:spPr>
        <p:txBody>
          <a:bodyPr>
            <a:normAutofit fontScale="92500" lnSpcReduction="10000"/>
          </a:bodyPr>
          <a:lstStyle/>
          <a:p>
            <a:pPr marL="0" indent="0">
              <a:buNone/>
            </a:pPr>
            <a:r>
              <a:rPr lang="de-DE" sz="4000" b="1" dirty="0" smtClean="0">
                <a:solidFill>
                  <a:srgbClr val="002060"/>
                </a:solidFill>
              </a:rPr>
              <a:t>Hochkultur (Kunstmusik)</a:t>
            </a:r>
          </a:p>
          <a:p>
            <a:r>
              <a:rPr lang="de-DE" b="1" dirty="0" smtClean="0">
                <a:solidFill>
                  <a:srgbClr val="C00000"/>
                </a:solidFill>
              </a:rPr>
              <a:t>Musik der oberen sozialen Schichten</a:t>
            </a:r>
          </a:p>
          <a:p>
            <a:r>
              <a:rPr lang="de-DE" b="1" dirty="0" smtClean="0">
                <a:solidFill>
                  <a:srgbClr val="C00000"/>
                </a:solidFill>
              </a:rPr>
              <a:t>Abgrenzung zur Volks- und Subkultur</a:t>
            </a:r>
          </a:p>
          <a:p>
            <a:r>
              <a:rPr lang="de-DE" b="1" dirty="0" smtClean="0">
                <a:solidFill>
                  <a:srgbClr val="C00000"/>
                </a:solidFill>
              </a:rPr>
              <a:t>Künstlerischer Anspruch/geistige Durchdringung</a:t>
            </a:r>
            <a:endParaRPr lang="de-DE" b="1" dirty="0" smtClean="0">
              <a:solidFill>
                <a:srgbClr val="FF0000"/>
              </a:solidFill>
            </a:endParaRPr>
          </a:p>
          <a:p>
            <a:pPr marL="0" indent="0">
              <a:buNone/>
            </a:pPr>
            <a:r>
              <a:rPr lang="de-DE" sz="4000" b="1" dirty="0" smtClean="0">
                <a:solidFill>
                  <a:srgbClr val="002060"/>
                </a:solidFill>
              </a:rPr>
              <a:t>Subkultur (Underground)</a:t>
            </a:r>
          </a:p>
          <a:p>
            <a:r>
              <a:rPr lang="de-DE" b="1" dirty="0" smtClean="0">
                <a:solidFill>
                  <a:srgbClr val="C00000"/>
                </a:solidFill>
              </a:rPr>
              <a:t>Nicht auf die Massen ausgerichtet</a:t>
            </a:r>
          </a:p>
          <a:p>
            <a:r>
              <a:rPr lang="de-DE" b="1" dirty="0" smtClean="0">
                <a:solidFill>
                  <a:srgbClr val="C00000"/>
                </a:solidFill>
              </a:rPr>
              <a:t>(Noch) nicht von Musikindustrie vereinnahmt</a:t>
            </a:r>
          </a:p>
          <a:p>
            <a:r>
              <a:rPr lang="de-DE" b="1" dirty="0" smtClean="0">
                <a:solidFill>
                  <a:srgbClr val="C00000"/>
                </a:solidFill>
              </a:rPr>
              <a:t>Alternative zu Hochkultur und Mainstream</a:t>
            </a:r>
          </a:p>
        </p:txBody>
      </p:sp>
    </p:spTree>
    <p:extLst>
      <p:ext uri="{BB962C8B-B14F-4D97-AF65-F5344CB8AC3E}">
        <p14:creationId xmlns:p14="http://schemas.microsoft.com/office/powerpoint/2010/main" val="15971462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de-DE" b="1" dirty="0" smtClean="0">
                <a:solidFill>
                  <a:srgbClr val="C00000"/>
                </a:solidFill>
              </a:rPr>
              <a:t>Musikbegriff in der Postmoderne</a:t>
            </a:r>
            <a:endParaRPr lang="de-DE" b="1" dirty="0">
              <a:solidFill>
                <a:srgbClr val="C00000"/>
              </a:solidFill>
            </a:endParaRPr>
          </a:p>
        </p:txBody>
      </p:sp>
      <p:sp>
        <p:nvSpPr>
          <p:cNvPr id="3" name="Inhaltsplatzhalter 2"/>
          <p:cNvSpPr>
            <a:spLocks noGrp="1"/>
          </p:cNvSpPr>
          <p:nvPr>
            <p:ph idx="1"/>
          </p:nvPr>
        </p:nvSpPr>
        <p:spPr>
          <a:solidFill>
            <a:schemeClr val="bg1"/>
          </a:solidFill>
        </p:spPr>
        <p:txBody>
          <a:bodyPr/>
          <a:lstStyle/>
          <a:p>
            <a:r>
              <a:rPr lang="de-DE" b="1" dirty="0" smtClean="0">
                <a:solidFill>
                  <a:srgbClr val="002060"/>
                </a:solidFill>
              </a:rPr>
              <a:t>Kein einheitlicher Musikbegriff</a:t>
            </a:r>
          </a:p>
          <a:p>
            <a:r>
              <a:rPr lang="de-DE" b="1" dirty="0" smtClean="0">
                <a:solidFill>
                  <a:srgbClr val="002060"/>
                </a:solidFill>
              </a:rPr>
              <a:t>Vielzahl gesellschaftlich anerkannter Musikgenres</a:t>
            </a:r>
          </a:p>
          <a:p>
            <a:r>
              <a:rPr lang="de-DE" b="1" dirty="0" err="1" smtClean="0">
                <a:solidFill>
                  <a:srgbClr val="002060"/>
                </a:solidFill>
              </a:rPr>
              <a:t>Behne</a:t>
            </a:r>
            <a:r>
              <a:rPr lang="de-DE" b="1" dirty="0" smtClean="0">
                <a:solidFill>
                  <a:srgbClr val="002060"/>
                </a:solidFill>
              </a:rPr>
              <a:t> (1986): 40 verschiedene Typen des Musikgeschmacks  </a:t>
            </a:r>
            <a:endParaRPr lang="de-DE" b="1" dirty="0">
              <a:solidFill>
                <a:srgbClr val="002060"/>
              </a:solidFill>
            </a:endParaRPr>
          </a:p>
        </p:txBody>
      </p:sp>
    </p:spTree>
    <p:extLst>
      <p:ext uri="{BB962C8B-B14F-4D97-AF65-F5344CB8AC3E}">
        <p14:creationId xmlns:p14="http://schemas.microsoft.com/office/powerpoint/2010/main" val="169066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normAutofit fontScale="90000"/>
          </a:bodyPr>
          <a:lstStyle/>
          <a:p>
            <a:r>
              <a:rPr lang="de-DE" b="1" dirty="0" smtClean="0">
                <a:solidFill>
                  <a:srgbClr val="C00000"/>
                </a:solidFill>
              </a:rPr>
              <a:t>„Moderne Musik“</a:t>
            </a:r>
            <a:br>
              <a:rPr lang="de-DE" b="1" dirty="0" smtClean="0">
                <a:solidFill>
                  <a:srgbClr val="C00000"/>
                </a:solidFill>
              </a:rPr>
            </a:br>
            <a:endParaRPr lang="de-DE" b="1" dirty="0">
              <a:solidFill>
                <a:srgbClr val="C00000"/>
              </a:solidFill>
            </a:endParaRPr>
          </a:p>
        </p:txBody>
      </p:sp>
      <p:sp>
        <p:nvSpPr>
          <p:cNvPr id="3" name="Inhaltsplatzhalter 2"/>
          <p:cNvSpPr>
            <a:spLocks noGrp="1"/>
          </p:cNvSpPr>
          <p:nvPr>
            <p:ph idx="1"/>
          </p:nvPr>
        </p:nvSpPr>
        <p:spPr>
          <a:solidFill>
            <a:schemeClr val="bg1"/>
          </a:solidFill>
        </p:spPr>
        <p:txBody>
          <a:bodyPr/>
          <a:lstStyle/>
          <a:p>
            <a:pPr marL="0" indent="0">
              <a:buNone/>
            </a:pPr>
            <a:endParaRPr lang="de-DE" b="1" dirty="0" smtClean="0">
              <a:solidFill>
                <a:srgbClr val="FF0000"/>
              </a:solidFill>
            </a:endParaRPr>
          </a:p>
          <a:p>
            <a:r>
              <a:rPr lang="de-DE" b="1" dirty="0" smtClean="0">
                <a:solidFill>
                  <a:srgbClr val="002060"/>
                </a:solidFill>
              </a:rPr>
              <a:t>Diese Aufteilung ist nun durch die aktuelle Unübersichtlichkeit in Frage gestellt.</a:t>
            </a:r>
          </a:p>
          <a:p>
            <a:r>
              <a:rPr lang="de-DE" b="1" dirty="0" smtClean="0">
                <a:solidFill>
                  <a:srgbClr val="002060"/>
                </a:solidFill>
              </a:rPr>
              <a:t>„Moderne Musik“ ist im Alltagsverständnis nicht die Stilistik der Zweiten Wiener Schule (Schönberg, Berg und Webern) sondern „die aus Jazz, Blues und Rock entstandene populäre Musik.“ (Bruhn) </a:t>
            </a:r>
            <a:endParaRPr lang="de-DE" b="1" dirty="0">
              <a:solidFill>
                <a:srgbClr val="002060"/>
              </a:solidFill>
            </a:endParaRPr>
          </a:p>
        </p:txBody>
      </p:sp>
    </p:spTree>
    <p:extLst>
      <p:ext uri="{BB962C8B-B14F-4D97-AF65-F5344CB8AC3E}">
        <p14:creationId xmlns:p14="http://schemas.microsoft.com/office/powerpoint/2010/main" val="1302405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lstStyle/>
          <a:p>
            <a:r>
              <a:rPr lang="de-DE" b="1" dirty="0" smtClean="0">
                <a:solidFill>
                  <a:srgbClr val="C00000"/>
                </a:solidFill>
              </a:rPr>
              <a:t>W. </a:t>
            </a:r>
            <a:r>
              <a:rPr lang="de-DE" b="1" dirty="0" err="1" smtClean="0">
                <a:solidFill>
                  <a:srgbClr val="C00000"/>
                </a:solidFill>
              </a:rPr>
              <a:t>Jaedtke</a:t>
            </a:r>
            <a:endParaRPr lang="de-DE" b="1" dirty="0">
              <a:solidFill>
                <a:srgbClr val="C00000"/>
              </a:solidFill>
            </a:endParaRPr>
          </a:p>
        </p:txBody>
      </p:sp>
      <p:sp>
        <p:nvSpPr>
          <p:cNvPr id="3" name="Inhaltsplatzhalter 2"/>
          <p:cNvSpPr>
            <a:spLocks noGrp="1"/>
          </p:cNvSpPr>
          <p:nvPr>
            <p:ph idx="1"/>
          </p:nvPr>
        </p:nvSpPr>
        <p:spPr>
          <a:solidFill>
            <a:schemeClr val="bg1"/>
          </a:solidFill>
        </p:spPr>
        <p:txBody>
          <a:bodyPr>
            <a:normAutofit/>
          </a:bodyPr>
          <a:lstStyle/>
          <a:p>
            <a:pPr marL="0" indent="0">
              <a:buNone/>
            </a:pPr>
            <a:endParaRPr lang="de-DE" b="1" dirty="0" smtClean="0">
              <a:solidFill>
                <a:srgbClr val="C00000"/>
              </a:solidFill>
            </a:endParaRPr>
          </a:p>
          <a:p>
            <a:pPr marL="0" indent="0">
              <a:buNone/>
            </a:pPr>
            <a:r>
              <a:rPr lang="de-DE" b="1" dirty="0" smtClean="0">
                <a:solidFill>
                  <a:srgbClr val="002060"/>
                </a:solidFill>
              </a:rPr>
              <a:t>wertet Pop- und Rockmusik als </a:t>
            </a:r>
            <a:r>
              <a:rPr lang="de-DE" b="1" dirty="0">
                <a:solidFill>
                  <a:srgbClr val="002060"/>
                </a:solidFill>
              </a:rPr>
              <a:t>E</a:t>
            </a:r>
            <a:r>
              <a:rPr lang="de-DE" b="1" dirty="0" smtClean="0">
                <a:solidFill>
                  <a:srgbClr val="002060"/>
                </a:solidFill>
              </a:rPr>
              <a:t>pochenstil der Gegenwart – im Kontrast zur klassischen Musik </a:t>
            </a:r>
            <a:r>
              <a:rPr lang="de-DE" sz="2800" b="1" dirty="0" smtClean="0">
                <a:solidFill>
                  <a:srgbClr val="002060"/>
                </a:solidFill>
              </a:rPr>
              <a:t>(</a:t>
            </a:r>
            <a:r>
              <a:rPr lang="de-DE" b="1" dirty="0" smtClean="0">
                <a:solidFill>
                  <a:srgbClr val="002060"/>
                </a:solidFill>
              </a:rPr>
              <a:t>Renaissance, Barock, Klassik, Romantik, zeitgenössische Musik)</a:t>
            </a:r>
            <a:endParaRPr lang="de-DE" b="1" dirty="0">
              <a:solidFill>
                <a:srgbClr val="002060"/>
              </a:solidFill>
            </a:endParaRPr>
          </a:p>
        </p:txBody>
      </p:sp>
    </p:spTree>
    <p:extLst>
      <p:ext uri="{BB962C8B-B14F-4D97-AF65-F5344CB8AC3E}">
        <p14:creationId xmlns:p14="http://schemas.microsoft.com/office/powerpoint/2010/main" val="18778598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p:spPr>
        <p:txBody>
          <a:bodyPr>
            <a:normAutofit fontScale="90000"/>
          </a:bodyPr>
          <a:lstStyle/>
          <a:p>
            <a:r>
              <a:rPr lang="de-DE" b="1" dirty="0" smtClean="0">
                <a:solidFill>
                  <a:srgbClr val="C00000"/>
                </a:solidFill>
              </a:rPr>
              <a:t>Qualitätskriterien von Aufnahmen der Popmusik</a:t>
            </a:r>
            <a:endParaRPr lang="de-DE" b="1" dirty="0">
              <a:solidFill>
                <a:srgbClr val="C00000"/>
              </a:solidFill>
            </a:endParaRPr>
          </a:p>
        </p:txBody>
      </p:sp>
      <p:sp>
        <p:nvSpPr>
          <p:cNvPr id="3" name="Inhaltsplatzhalter 2"/>
          <p:cNvSpPr>
            <a:spLocks noGrp="1"/>
          </p:cNvSpPr>
          <p:nvPr>
            <p:ph idx="1"/>
          </p:nvPr>
        </p:nvSpPr>
        <p:spPr>
          <a:solidFill>
            <a:schemeClr val="bg1"/>
          </a:solidFill>
        </p:spPr>
        <p:txBody>
          <a:bodyPr>
            <a:normAutofit fontScale="55000" lnSpcReduction="20000"/>
          </a:bodyPr>
          <a:lstStyle/>
          <a:p>
            <a:r>
              <a:rPr lang="de-DE" sz="4400" b="1" dirty="0" smtClean="0">
                <a:solidFill>
                  <a:srgbClr val="002060"/>
                </a:solidFill>
              </a:rPr>
              <a:t>Authentizität oder Integrität</a:t>
            </a:r>
          </a:p>
          <a:p>
            <a:r>
              <a:rPr lang="de-DE" sz="4400" b="1" dirty="0" smtClean="0">
                <a:solidFill>
                  <a:srgbClr val="002060"/>
                </a:solidFill>
              </a:rPr>
              <a:t>Emotionaler Ausdruck</a:t>
            </a:r>
          </a:p>
          <a:p>
            <a:r>
              <a:rPr lang="de-DE" sz="4400" b="1" dirty="0" smtClean="0">
                <a:solidFill>
                  <a:srgbClr val="002060"/>
                </a:solidFill>
              </a:rPr>
              <a:t>Fertigkeiten in der musikalischen Interpretation</a:t>
            </a:r>
          </a:p>
          <a:p>
            <a:r>
              <a:rPr lang="de-DE" sz="4400" b="1" dirty="0" smtClean="0">
                <a:solidFill>
                  <a:srgbClr val="002060"/>
                </a:solidFill>
              </a:rPr>
              <a:t>Strukturelle Eigenschaften</a:t>
            </a:r>
          </a:p>
          <a:p>
            <a:r>
              <a:rPr lang="de-DE" sz="4400" b="1" dirty="0" smtClean="0">
                <a:solidFill>
                  <a:srgbClr val="002060"/>
                </a:solidFill>
              </a:rPr>
              <a:t>Vielseitigkeit</a:t>
            </a:r>
          </a:p>
          <a:p>
            <a:r>
              <a:rPr lang="de-DE" sz="4400" b="1" dirty="0" smtClean="0">
                <a:solidFill>
                  <a:srgbClr val="002060"/>
                </a:solidFill>
              </a:rPr>
              <a:t>Originalität</a:t>
            </a:r>
          </a:p>
          <a:p>
            <a:r>
              <a:rPr lang="de-DE" sz="4400" b="1" dirty="0" smtClean="0">
                <a:solidFill>
                  <a:srgbClr val="002060"/>
                </a:solidFill>
              </a:rPr>
              <a:t>Ganzheit</a:t>
            </a:r>
          </a:p>
          <a:p>
            <a:r>
              <a:rPr lang="de-DE" sz="4400" b="1" dirty="0" smtClean="0">
                <a:solidFill>
                  <a:srgbClr val="002060"/>
                </a:solidFill>
              </a:rPr>
              <a:t>Innovation</a:t>
            </a:r>
          </a:p>
          <a:p>
            <a:r>
              <a:rPr lang="de-DE" sz="4400" b="1" dirty="0" smtClean="0">
                <a:solidFill>
                  <a:srgbClr val="002060"/>
                </a:solidFill>
              </a:rPr>
              <a:t>Homogenität</a:t>
            </a:r>
          </a:p>
          <a:p>
            <a:r>
              <a:rPr lang="de-DE" sz="4400" b="1" dirty="0" smtClean="0">
                <a:solidFill>
                  <a:srgbClr val="002060"/>
                </a:solidFill>
              </a:rPr>
              <a:t>Wirkungsgeschichte</a:t>
            </a:r>
          </a:p>
          <a:p>
            <a:r>
              <a:rPr lang="de-DE" sz="4400" b="1" dirty="0" smtClean="0">
                <a:solidFill>
                  <a:srgbClr val="002060"/>
                </a:solidFill>
              </a:rPr>
              <a:t>Prototyp</a:t>
            </a:r>
          </a:p>
          <a:p>
            <a:r>
              <a:rPr lang="de-DE" sz="4400" b="1" dirty="0" smtClean="0">
                <a:solidFill>
                  <a:srgbClr val="002060"/>
                </a:solidFill>
              </a:rPr>
              <a:t>Langlebigkeit</a:t>
            </a:r>
            <a:endParaRPr lang="de-DE" sz="2600" b="1" dirty="0">
              <a:solidFill>
                <a:srgbClr val="002060"/>
              </a:solidFill>
            </a:endParaRPr>
          </a:p>
        </p:txBody>
      </p:sp>
    </p:spTree>
    <p:extLst>
      <p:ext uri="{BB962C8B-B14F-4D97-AF65-F5344CB8AC3E}">
        <p14:creationId xmlns:p14="http://schemas.microsoft.com/office/powerpoint/2010/main" val="37638688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Videos</a:t>
            </a:r>
            <a:endParaRPr lang="de-DE" b="1" dirty="0">
              <a:solidFill>
                <a:schemeClr val="tx1">
                  <a:lumMod val="75000"/>
                  <a:lumOff val="25000"/>
                </a:schemeClr>
              </a:solidFill>
            </a:endParaRPr>
          </a:p>
        </p:txBody>
      </p:sp>
      <p:pic>
        <p:nvPicPr>
          <p:cNvPr id="3" name="Inhaltsplatzhalt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7432" y="1600200"/>
            <a:ext cx="3058136" cy="4525963"/>
          </a:xfrm>
        </p:spPr>
      </p:pic>
      <p:pic>
        <p:nvPicPr>
          <p:cNvPr id="6" name="Inhaltsplatzhalter 5"/>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078402" y="1600200"/>
            <a:ext cx="3178195" cy="4525963"/>
          </a:xfrm>
        </p:spPr>
      </p:pic>
    </p:spTree>
    <p:extLst>
      <p:ext uri="{BB962C8B-B14F-4D97-AF65-F5344CB8AC3E}">
        <p14:creationId xmlns:p14="http://schemas.microsoft.com/office/powerpoint/2010/main" val="94740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Beatles (1967):</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Autofit/>
          </a:bodyPr>
          <a:lstStyle/>
          <a:p>
            <a:pPr marL="0" indent="0">
              <a:buNone/>
            </a:pPr>
            <a:r>
              <a:rPr lang="en-US" sz="4400" dirty="0">
                <a:solidFill>
                  <a:srgbClr val="433C33"/>
                </a:solidFill>
                <a:ea typeface="Calibri"/>
              </a:rPr>
              <a:t>If I'd been out</a:t>
            </a:r>
            <a:r>
              <a:rPr lang="de-DE" sz="4400" dirty="0"/>
              <a:t/>
            </a:r>
            <a:br>
              <a:rPr lang="de-DE" sz="4400" dirty="0"/>
            </a:br>
            <a:r>
              <a:rPr lang="de-DE" sz="4400" dirty="0"/>
              <a:t>Till </a:t>
            </a:r>
            <a:r>
              <a:rPr lang="de-DE" sz="4400" dirty="0" err="1"/>
              <a:t>quarter</a:t>
            </a:r>
            <a:r>
              <a:rPr lang="de-DE" sz="4400" dirty="0"/>
              <a:t> </a:t>
            </a:r>
            <a:r>
              <a:rPr lang="de-DE" sz="4400" dirty="0" err="1"/>
              <a:t>to</a:t>
            </a:r>
            <a:r>
              <a:rPr lang="de-DE" sz="4400" dirty="0"/>
              <a:t> </a:t>
            </a:r>
            <a:r>
              <a:rPr lang="de-DE" sz="4400" dirty="0" err="1"/>
              <a:t>three</a:t>
            </a:r>
            <a:r>
              <a:rPr lang="de-DE" sz="4400" dirty="0"/>
              <a:t/>
            </a:r>
            <a:br>
              <a:rPr lang="de-DE" sz="4400" dirty="0"/>
            </a:br>
            <a:r>
              <a:rPr lang="de-DE" sz="4400" dirty="0" err="1"/>
              <a:t>Would</a:t>
            </a:r>
            <a:r>
              <a:rPr lang="de-DE" sz="4400" dirty="0"/>
              <a:t> </a:t>
            </a:r>
            <a:r>
              <a:rPr lang="de-DE" sz="4400" dirty="0" err="1"/>
              <a:t>you</a:t>
            </a:r>
            <a:r>
              <a:rPr lang="de-DE" sz="4400" dirty="0"/>
              <a:t> lock </a:t>
            </a:r>
            <a:r>
              <a:rPr lang="de-DE" sz="4400" dirty="0" err="1"/>
              <a:t>the</a:t>
            </a:r>
            <a:r>
              <a:rPr lang="de-DE" sz="4400" dirty="0"/>
              <a:t> </a:t>
            </a:r>
            <a:r>
              <a:rPr lang="de-DE" sz="4400" dirty="0" err="1"/>
              <a:t>door</a:t>
            </a:r>
            <a:r>
              <a:rPr lang="de-DE" sz="4400" dirty="0"/>
              <a:t>?</a:t>
            </a:r>
            <a:br>
              <a:rPr lang="de-DE" sz="4400" dirty="0"/>
            </a:br>
            <a:r>
              <a:rPr lang="de-DE" sz="4400" dirty="0"/>
              <a:t>Will </a:t>
            </a:r>
            <a:r>
              <a:rPr lang="de-DE" sz="4400" dirty="0" err="1"/>
              <a:t>you</a:t>
            </a:r>
            <a:r>
              <a:rPr lang="de-DE" sz="4400" dirty="0"/>
              <a:t> still </a:t>
            </a:r>
            <a:r>
              <a:rPr lang="de-DE" sz="4400" dirty="0" err="1"/>
              <a:t>need</a:t>
            </a:r>
            <a:r>
              <a:rPr lang="de-DE" sz="4400" dirty="0"/>
              <a:t> </a:t>
            </a:r>
            <a:r>
              <a:rPr lang="de-DE" sz="4400" dirty="0" err="1"/>
              <a:t>me</a:t>
            </a:r>
            <a:r>
              <a:rPr lang="de-DE" sz="4400" dirty="0"/>
              <a:t/>
            </a:r>
            <a:br>
              <a:rPr lang="de-DE" sz="4400" dirty="0"/>
            </a:br>
            <a:r>
              <a:rPr lang="de-DE" sz="4400" dirty="0"/>
              <a:t>Will </a:t>
            </a:r>
            <a:r>
              <a:rPr lang="de-DE" sz="4400" dirty="0" err="1"/>
              <a:t>you</a:t>
            </a:r>
            <a:r>
              <a:rPr lang="de-DE" sz="4400" dirty="0"/>
              <a:t> still </a:t>
            </a:r>
            <a:r>
              <a:rPr lang="de-DE" sz="4400" dirty="0" err="1"/>
              <a:t>feed</a:t>
            </a:r>
            <a:r>
              <a:rPr lang="de-DE" sz="4400" dirty="0"/>
              <a:t> </a:t>
            </a:r>
            <a:r>
              <a:rPr lang="de-DE" sz="4400" dirty="0" err="1"/>
              <a:t>me</a:t>
            </a:r>
            <a:r>
              <a:rPr lang="de-DE" sz="4400" dirty="0"/>
              <a:t/>
            </a:r>
            <a:br>
              <a:rPr lang="de-DE" sz="4400" dirty="0"/>
            </a:br>
            <a:r>
              <a:rPr lang="de-DE" sz="4400" dirty="0" err="1"/>
              <a:t>When</a:t>
            </a:r>
            <a:r>
              <a:rPr lang="de-DE" sz="4400" dirty="0"/>
              <a:t> </a:t>
            </a:r>
            <a:r>
              <a:rPr lang="de-DE" sz="4400" dirty="0" err="1"/>
              <a:t>I'm</a:t>
            </a:r>
            <a:r>
              <a:rPr lang="de-DE" sz="4400" dirty="0"/>
              <a:t> </a:t>
            </a:r>
            <a:r>
              <a:rPr lang="de-DE" sz="4400" dirty="0" err="1"/>
              <a:t>sixty-four</a:t>
            </a:r>
            <a:r>
              <a:rPr lang="de-DE" sz="4400" dirty="0"/>
              <a:t>?</a:t>
            </a:r>
            <a:br>
              <a:rPr lang="de-DE" sz="4400" dirty="0"/>
            </a:br>
            <a:endParaRPr lang="de-DE" sz="4400" dirty="0" smtClean="0">
              <a:solidFill>
                <a:schemeClr val="tx1">
                  <a:lumMod val="85000"/>
                  <a:lumOff val="15000"/>
                </a:schemeClr>
              </a:solidFill>
            </a:endParaRPr>
          </a:p>
        </p:txBody>
      </p:sp>
    </p:spTree>
    <p:extLst>
      <p:ext uri="{BB962C8B-B14F-4D97-AF65-F5344CB8AC3E}">
        <p14:creationId xmlns:p14="http://schemas.microsoft.com/office/powerpoint/2010/main" val="3052701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Damen und Herren ab 65</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buNone/>
            </a:pPr>
            <a:r>
              <a:rPr lang="de-DE" sz="3600" dirty="0" smtClean="0"/>
              <a:t>„Per Zeitungsannonce suchte Pina Bausch Laiendarsteller ab 65, um sich mit ihnen ihr 1978 entstandenes Stück Kontakthof neu zu inszenieren. Der Film folgt chronologisch den Stadien der Inszenierung und beobachtet die älteren Damen und Herren bei den schweißtreibenden Proben mit den Profis.“ </a:t>
            </a:r>
            <a:endParaRPr lang="de-DE" sz="3600" dirty="0"/>
          </a:p>
        </p:txBody>
      </p:sp>
    </p:spTree>
    <p:extLst>
      <p:ext uri="{BB962C8B-B14F-4D97-AF65-F5344CB8AC3E}">
        <p14:creationId xmlns:p14="http://schemas.microsoft.com/office/powerpoint/2010/main" val="6239365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a:solidFill>
                  <a:prstClr val="black">
                    <a:lumMod val="75000"/>
                    <a:lumOff val="25000"/>
                  </a:prstClr>
                </a:solidFill>
              </a:rPr>
              <a:t>Damen und Herren ab 65</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buNone/>
            </a:pPr>
            <a:r>
              <a:rPr lang="de-DE" sz="4000" dirty="0" smtClean="0"/>
              <a:t>„Und je näher die Aufführung rückt, desto klarer erschließt sich auch dem Zuschauer das Stück. Doch das eigentliche Thema sind die Menschen, ihre Ängste und Hemmungen, ihre Arbeit und Entwicklung, ihre Aufregung und ihre Begeisterung.“</a:t>
            </a:r>
            <a:endParaRPr lang="de-DE" sz="4000" dirty="0"/>
          </a:p>
        </p:txBody>
      </p:sp>
    </p:spTree>
    <p:extLst>
      <p:ext uri="{BB962C8B-B14F-4D97-AF65-F5344CB8AC3E}">
        <p14:creationId xmlns:p14="http://schemas.microsoft.com/office/powerpoint/2010/main" val="17464107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err="1" smtClean="0">
                <a:solidFill>
                  <a:schemeClr val="tx1">
                    <a:lumMod val="75000"/>
                    <a:lumOff val="25000"/>
                  </a:schemeClr>
                </a:solidFill>
              </a:rPr>
              <a:t>Young@Heart</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buNone/>
            </a:pPr>
            <a:r>
              <a:rPr lang="de-DE" sz="4800" dirty="0" smtClean="0"/>
              <a:t>„Die unbefangene Doku über ein kurioses Thema nähert sich mit viel Herz dem Dilemma von Alter und Tod, feiert dabei aber unwiderstehlich das Leben.“ </a:t>
            </a:r>
            <a:endParaRPr lang="de-DE" sz="4800" dirty="0"/>
          </a:p>
        </p:txBody>
      </p:sp>
    </p:spTree>
    <p:extLst>
      <p:ext uri="{BB962C8B-B14F-4D97-AF65-F5344CB8AC3E}">
        <p14:creationId xmlns:p14="http://schemas.microsoft.com/office/powerpoint/2010/main" val="42242780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858218"/>
          </a:xfrm>
          <a:solidFill>
            <a:schemeClr val="bg1"/>
          </a:solidFill>
          <a:ln>
            <a:solidFill>
              <a:schemeClr val="accent1"/>
            </a:solidFill>
          </a:ln>
        </p:spPr>
        <p:txBody>
          <a:bodyPr>
            <a:noAutofit/>
          </a:bodyPr>
          <a:lstStyle/>
          <a:p>
            <a:r>
              <a:rPr lang="de-DE" sz="7200" b="1" dirty="0" smtClean="0">
                <a:solidFill>
                  <a:schemeClr val="tx1">
                    <a:lumMod val="75000"/>
                    <a:lumOff val="25000"/>
                  </a:schemeClr>
                </a:solidFill>
              </a:rPr>
              <a:t>Musik und Bewegung</a:t>
            </a:r>
            <a:endParaRPr lang="de-DE" sz="7200" b="1" dirty="0">
              <a:solidFill>
                <a:schemeClr val="tx1">
                  <a:lumMod val="75000"/>
                  <a:lumOff val="25000"/>
                </a:schemeClr>
              </a:solidFill>
            </a:endParaRPr>
          </a:p>
        </p:txBody>
      </p:sp>
      <p:sp>
        <p:nvSpPr>
          <p:cNvPr id="3" name="Inhaltsplatzhalter 2"/>
          <p:cNvSpPr>
            <a:spLocks noGrp="1"/>
          </p:cNvSpPr>
          <p:nvPr>
            <p:ph idx="1"/>
          </p:nvPr>
        </p:nvSpPr>
        <p:spPr>
          <a:xfrm>
            <a:off x="457200" y="3789040"/>
            <a:ext cx="8229600" cy="2337123"/>
          </a:xfrm>
          <a:solidFill>
            <a:srgbClr val="C00000"/>
          </a:solidFill>
        </p:spPr>
        <p:txBody>
          <a:bodyPr/>
          <a:lstStyle/>
          <a:p>
            <a:pPr marL="0" indent="0">
              <a:buNone/>
            </a:pPr>
            <a:endParaRPr lang="de-DE" dirty="0" smtClean="0">
              <a:solidFill>
                <a:schemeClr val="tx1">
                  <a:lumMod val="85000"/>
                  <a:lumOff val="15000"/>
                </a:schemeClr>
              </a:solidFill>
            </a:endParaRPr>
          </a:p>
          <a:p>
            <a:pPr marL="0" indent="0">
              <a:buNone/>
            </a:pPr>
            <a:endParaRPr lang="de-DE" dirty="0">
              <a:solidFill>
                <a:schemeClr val="tx1">
                  <a:lumMod val="85000"/>
                  <a:lumOff val="15000"/>
                </a:schemeClr>
              </a:solidFill>
            </a:endParaRPr>
          </a:p>
        </p:txBody>
      </p:sp>
    </p:spTree>
    <p:extLst>
      <p:ext uri="{BB962C8B-B14F-4D97-AF65-F5344CB8AC3E}">
        <p14:creationId xmlns:p14="http://schemas.microsoft.com/office/powerpoint/2010/main" val="38969412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Musikkulturelles Handeln</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62500" lnSpcReduction="20000"/>
          </a:bodyPr>
          <a:lstStyle/>
          <a:p>
            <a:pPr marL="0" indent="0">
              <a:buNone/>
            </a:pPr>
            <a:r>
              <a:rPr lang="de-DE" sz="5100" dirty="0" smtClean="0"/>
              <a:t>Für </a:t>
            </a:r>
            <a:r>
              <a:rPr lang="de-DE" sz="5100" dirty="0"/>
              <a:t>(musik-)kulturelles Handeln „ist Wissen notwendig und sind Fertigkeiten gefordert, um befähigt zu sein, sich selbständig und verantwortlich einzubringen – und gerade hier bietet es sich an, den alten Menschen zum Mittun zu animieren, denn er ist es doch, der durch die Fülle seiner Jahre in diesen Prozess vielleicht auch seine Erfahrungen, sein Wissen, seine Lebenswege und Lebensirrwege, seine Einsichten und </a:t>
            </a:r>
            <a:r>
              <a:rPr lang="de-DE" sz="5100" dirty="0" err="1"/>
              <a:t>Sturheiten</a:t>
            </a:r>
            <a:r>
              <a:rPr lang="de-DE" sz="5100" dirty="0"/>
              <a:t> einbringt.“ </a:t>
            </a:r>
            <a:r>
              <a:rPr lang="de-DE" sz="5100" dirty="0" smtClean="0"/>
              <a:t> </a:t>
            </a:r>
            <a:r>
              <a:rPr lang="de-DE" sz="4500" dirty="0" smtClean="0"/>
              <a:t>(E. </a:t>
            </a:r>
            <a:r>
              <a:rPr lang="de-DE" sz="4500" dirty="0" err="1" smtClean="0"/>
              <a:t>Kerkhoff</a:t>
            </a:r>
            <a:r>
              <a:rPr lang="de-DE" sz="4500" dirty="0" smtClean="0"/>
              <a:t>)</a:t>
            </a:r>
            <a:endParaRPr lang="de-DE" sz="4500" dirty="0"/>
          </a:p>
          <a:p>
            <a:pPr marL="0" indent="0">
              <a:buNone/>
            </a:pPr>
            <a:endParaRPr lang="de-DE" sz="4800" dirty="0"/>
          </a:p>
        </p:txBody>
      </p:sp>
    </p:spTree>
    <p:extLst>
      <p:ext uri="{BB962C8B-B14F-4D97-AF65-F5344CB8AC3E}">
        <p14:creationId xmlns:p14="http://schemas.microsoft.com/office/powerpoint/2010/main" val="28459331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Rhythmik (Musik und Bewegung)</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85000" lnSpcReduction="20000"/>
          </a:bodyPr>
          <a:lstStyle/>
          <a:p>
            <a:pPr marL="0" indent="0">
              <a:buNone/>
            </a:pPr>
            <a:r>
              <a:rPr lang="de-DE" sz="4800" b="1" dirty="0"/>
              <a:t>Zielsetzungen</a:t>
            </a:r>
          </a:p>
          <a:p>
            <a:pPr marL="0" indent="0">
              <a:buNone/>
            </a:pPr>
            <a:r>
              <a:rPr lang="de-DE" sz="4800" dirty="0" smtClean="0"/>
              <a:t>Anknüpfend </a:t>
            </a:r>
            <a:r>
              <a:rPr lang="de-DE" sz="4800" dirty="0"/>
              <a:t>an die musikalische Biographie und Sozialisation der TN, werden sie angeregt bewegungsmäßige und musikalische Fertigkeiten zu entwickeln, zu verfeinern und ihr Wissen über Bewegung und Musik zu vertiefen.</a:t>
            </a:r>
          </a:p>
          <a:p>
            <a:pPr marL="0" indent="0">
              <a:buNone/>
            </a:pPr>
            <a:endParaRPr lang="de-DE" sz="4800" dirty="0"/>
          </a:p>
        </p:txBody>
      </p:sp>
    </p:spTree>
    <p:extLst>
      <p:ext uri="{BB962C8B-B14F-4D97-AF65-F5344CB8AC3E}">
        <p14:creationId xmlns:p14="http://schemas.microsoft.com/office/powerpoint/2010/main" val="37690424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prstClr val="black">
                    <a:lumMod val="75000"/>
                    <a:lumOff val="25000"/>
                  </a:prstClr>
                </a:solidFill>
              </a:rPr>
              <a:t>Rhythmik (Musik und Bewegung)</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70000" lnSpcReduction="20000"/>
          </a:bodyPr>
          <a:lstStyle/>
          <a:p>
            <a:pPr marL="0" indent="0">
              <a:spcAft>
                <a:spcPts val="0"/>
              </a:spcAft>
              <a:buNone/>
            </a:pPr>
            <a:r>
              <a:rPr lang="de-DE" sz="5400" dirty="0">
                <a:ea typeface="Times New Roman"/>
              </a:rPr>
              <a:t>D</a:t>
            </a:r>
            <a:r>
              <a:rPr lang="de-DE" sz="5400" dirty="0" smtClean="0">
                <a:ea typeface="Times New Roman"/>
              </a:rPr>
              <a:t>ie </a:t>
            </a:r>
            <a:r>
              <a:rPr lang="de-DE" sz="5400" dirty="0">
                <a:ea typeface="Times New Roman"/>
              </a:rPr>
              <a:t>TN </a:t>
            </a:r>
            <a:r>
              <a:rPr lang="de-DE" sz="5400" dirty="0" smtClean="0">
                <a:ea typeface="Times New Roman"/>
              </a:rPr>
              <a:t>erleben in der Rhythmik</a:t>
            </a:r>
            <a:endParaRPr lang="de-DE" sz="6000" dirty="0">
              <a:ea typeface="Times New Roman"/>
            </a:endParaRPr>
          </a:p>
          <a:p>
            <a:pPr lvl="0">
              <a:spcBef>
                <a:spcPts val="600"/>
              </a:spcBef>
              <a:spcAft>
                <a:spcPts val="600"/>
              </a:spcAft>
              <a:buFont typeface="Wingdings"/>
              <a:buChar char=""/>
              <a:tabLst>
                <a:tab pos="457200" algn="l"/>
              </a:tabLst>
            </a:pPr>
            <a:r>
              <a:rPr lang="de-DE" sz="5400" dirty="0">
                <a:ea typeface="Times New Roman"/>
              </a:rPr>
              <a:t>Musik verschiedener Epochen, Genres, Stile</a:t>
            </a:r>
            <a:endParaRPr lang="de-DE" sz="6000" dirty="0">
              <a:ea typeface="Times New Roman"/>
            </a:endParaRPr>
          </a:p>
          <a:p>
            <a:pPr lvl="0">
              <a:spcBef>
                <a:spcPts val="600"/>
              </a:spcBef>
              <a:spcAft>
                <a:spcPts val="600"/>
              </a:spcAft>
              <a:buFont typeface="Wingdings"/>
              <a:buChar char=""/>
              <a:tabLst>
                <a:tab pos="457200" algn="l"/>
              </a:tabLst>
            </a:pPr>
            <a:r>
              <a:rPr lang="de-DE" sz="5400" dirty="0">
                <a:ea typeface="Times New Roman"/>
              </a:rPr>
              <a:t>komponierte und improvisierte Musik</a:t>
            </a:r>
            <a:endParaRPr lang="de-DE" sz="6000" dirty="0">
              <a:ea typeface="Times New Roman"/>
            </a:endParaRPr>
          </a:p>
          <a:p>
            <a:pPr lvl="0">
              <a:spcBef>
                <a:spcPts val="600"/>
              </a:spcBef>
              <a:spcAft>
                <a:spcPts val="600"/>
              </a:spcAft>
              <a:buFont typeface="Wingdings"/>
              <a:buChar char=""/>
              <a:tabLst>
                <a:tab pos="457200" algn="l"/>
              </a:tabLst>
            </a:pPr>
            <a:r>
              <a:rPr lang="de-DE" sz="5400" dirty="0">
                <a:ea typeface="Times New Roman"/>
              </a:rPr>
              <a:t>kontrastreiche Lieder, Songs und Musikstücke</a:t>
            </a:r>
            <a:endParaRPr lang="de-DE" sz="6000" dirty="0">
              <a:ea typeface="Times New Roman"/>
            </a:endParaRPr>
          </a:p>
          <a:p>
            <a:pPr lvl="0">
              <a:spcBef>
                <a:spcPts val="600"/>
              </a:spcBef>
              <a:spcAft>
                <a:spcPts val="600"/>
              </a:spcAft>
              <a:buFont typeface="Wingdings"/>
              <a:buChar char=""/>
              <a:tabLst>
                <a:tab pos="457200" algn="l"/>
              </a:tabLst>
            </a:pPr>
            <a:r>
              <a:rPr lang="de-DE" sz="5400" dirty="0">
                <a:ea typeface="Times New Roman"/>
              </a:rPr>
              <a:t>akustische Musik und elektronisch verstärkte Musik</a:t>
            </a:r>
            <a:endParaRPr lang="de-DE" sz="6000" dirty="0">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22362416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prstClr val="black">
                    <a:lumMod val="75000"/>
                    <a:lumOff val="25000"/>
                  </a:prstClr>
                </a:solidFill>
              </a:rPr>
              <a:t>Rhythmik: Weitere Handlungsebenen</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40000" lnSpcReduction="20000"/>
          </a:bodyPr>
          <a:lstStyle/>
          <a:p>
            <a:pPr lvl="0">
              <a:spcBef>
                <a:spcPts val="600"/>
              </a:spcBef>
              <a:spcAft>
                <a:spcPts val="600"/>
              </a:spcAft>
              <a:buFont typeface="Wingdings"/>
              <a:buChar char=""/>
              <a:tabLst>
                <a:tab pos="457200" algn="l"/>
              </a:tabLst>
            </a:pPr>
            <a:r>
              <a:rPr lang="de-DE" sz="6000" dirty="0">
                <a:ea typeface="Times New Roman"/>
              </a:rPr>
              <a:t>Stimme (Gesang, Geräusch, Lied, Song, „freie“ und gebundene Improvisation, Erfahrung mit dem Mikrophon)</a:t>
            </a:r>
            <a:endParaRPr lang="de-DE" sz="6600" dirty="0">
              <a:ea typeface="Times New Roman"/>
            </a:endParaRPr>
          </a:p>
          <a:p>
            <a:pPr lvl="0">
              <a:spcBef>
                <a:spcPts val="600"/>
              </a:spcBef>
              <a:spcAft>
                <a:spcPts val="600"/>
              </a:spcAft>
              <a:buFont typeface="Wingdings"/>
              <a:buChar char=""/>
              <a:tabLst>
                <a:tab pos="457200" algn="l"/>
              </a:tabLst>
            </a:pPr>
            <a:r>
              <a:rPr lang="de-DE" sz="6000" dirty="0">
                <a:ea typeface="Times New Roman"/>
              </a:rPr>
              <a:t>Bodypercussion</a:t>
            </a:r>
            <a:endParaRPr lang="de-DE" sz="6600" dirty="0">
              <a:ea typeface="Times New Roman"/>
            </a:endParaRPr>
          </a:p>
          <a:p>
            <a:pPr lvl="0">
              <a:spcBef>
                <a:spcPts val="600"/>
              </a:spcBef>
              <a:spcAft>
                <a:spcPts val="600"/>
              </a:spcAft>
              <a:buFont typeface="Wingdings"/>
              <a:buChar char=""/>
              <a:tabLst>
                <a:tab pos="457200" algn="l"/>
              </a:tabLst>
            </a:pPr>
            <a:r>
              <a:rPr lang="de-DE" sz="6000" dirty="0" smtClean="0">
                <a:ea typeface="Times New Roman"/>
              </a:rPr>
              <a:t>Instrumentalspiel </a:t>
            </a:r>
            <a:r>
              <a:rPr lang="de-DE" sz="6000" dirty="0">
                <a:ea typeface="Times New Roman"/>
              </a:rPr>
              <a:t>(rhythmisch-melodisch gebunden und „frei“)</a:t>
            </a:r>
            <a:endParaRPr lang="de-DE" sz="6600" dirty="0">
              <a:ea typeface="Times New Roman"/>
            </a:endParaRPr>
          </a:p>
          <a:p>
            <a:pPr lvl="0">
              <a:spcBef>
                <a:spcPts val="600"/>
              </a:spcBef>
              <a:spcAft>
                <a:spcPts val="600"/>
              </a:spcAft>
              <a:buFont typeface="Wingdings"/>
              <a:buChar char=""/>
              <a:tabLst>
                <a:tab pos="457200" algn="l"/>
              </a:tabLst>
            </a:pPr>
            <a:r>
              <a:rPr lang="de-DE" sz="6000" dirty="0">
                <a:ea typeface="Times New Roman"/>
              </a:rPr>
              <a:t>Einsatz des eigenen </a:t>
            </a:r>
            <a:r>
              <a:rPr lang="de-DE" sz="6000" dirty="0" smtClean="0">
                <a:ea typeface="Times New Roman"/>
              </a:rPr>
              <a:t>Instrumentes </a:t>
            </a:r>
            <a:r>
              <a:rPr lang="de-DE" sz="6000" dirty="0">
                <a:solidFill>
                  <a:prstClr val="black"/>
                </a:solidFill>
                <a:ea typeface="Times New Roman"/>
              </a:rPr>
              <a:t>(früher oder momentan </a:t>
            </a:r>
            <a:r>
              <a:rPr lang="de-DE" sz="6000" dirty="0" smtClean="0">
                <a:solidFill>
                  <a:prstClr val="black"/>
                </a:solidFill>
                <a:ea typeface="Times New Roman"/>
              </a:rPr>
              <a:t>erlernt) </a:t>
            </a:r>
            <a:endParaRPr lang="de-DE" sz="6600" dirty="0">
              <a:ea typeface="Times New Roman"/>
            </a:endParaRPr>
          </a:p>
          <a:p>
            <a:pPr lvl="0">
              <a:spcBef>
                <a:spcPts val="600"/>
              </a:spcBef>
              <a:spcAft>
                <a:spcPts val="600"/>
              </a:spcAft>
              <a:buFont typeface="Wingdings"/>
              <a:buChar char=""/>
              <a:tabLst>
                <a:tab pos="457200" algn="l"/>
              </a:tabLst>
            </a:pPr>
            <a:r>
              <a:rPr lang="de-DE" sz="6000" dirty="0">
                <a:ea typeface="Times New Roman"/>
              </a:rPr>
              <a:t>Arbeit mit Materialien/Objekten</a:t>
            </a:r>
            <a:endParaRPr lang="de-DE" sz="6600" dirty="0">
              <a:ea typeface="Times New Roman"/>
            </a:endParaRPr>
          </a:p>
          <a:p>
            <a:pPr lvl="0">
              <a:spcBef>
                <a:spcPts val="600"/>
              </a:spcBef>
              <a:spcAft>
                <a:spcPts val="600"/>
              </a:spcAft>
              <a:buFont typeface="Wingdings"/>
              <a:buChar char=""/>
              <a:tabLst>
                <a:tab pos="457200" algn="l"/>
              </a:tabLst>
            </a:pPr>
            <a:r>
              <a:rPr lang="de-DE" sz="6000" dirty="0">
                <a:ea typeface="Times New Roman"/>
              </a:rPr>
              <a:t>Einsatz </a:t>
            </a:r>
            <a:r>
              <a:rPr lang="de-DE" sz="6000" dirty="0" smtClean="0">
                <a:ea typeface="Times New Roman"/>
              </a:rPr>
              <a:t>analoger und digitaler </a:t>
            </a:r>
            <a:r>
              <a:rPr lang="de-DE" sz="6000" dirty="0">
                <a:ea typeface="Times New Roman"/>
              </a:rPr>
              <a:t>Medien</a:t>
            </a:r>
            <a:endParaRPr lang="de-DE" sz="6600" dirty="0">
              <a:ea typeface="Times New Roman"/>
            </a:endParaRPr>
          </a:p>
          <a:p>
            <a:pPr lvl="0">
              <a:spcBef>
                <a:spcPts val="600"/>
              </a:spcBef>
              <a:spcAft>
                <a:spcPts val="600"/>
              </a:spcAft>
              <a:buFont typeface="Wingdings"/>
              <a:buChar char=""/>
              <a:tabLst>
                <a:tab pos="457200" algn="l"/>
              </a:tabLst>
            </a:pPr>
            <a:r>
              <a:rPr lang="de-DE" sz="6000" dirty="0">
                <a:ea typeface="Times New Roman"/>
              </a:rPr>
              <a:t>Musikhören</a:t>
            </a:r>
            <a:endParaRPr lang="de-DE" sz="6600" dirty="0">
              <a:ea typeface="Times New Roman"/>
            </a:endParaRPr>
          </a:p>
          <a:p>
            <a:pPr lvl="0">
              <a:spcBef>
                <a:spcPts val="600"/>
              </a:spcBef>
              <a:spcAft>
                <a:spcPts val="600"/>
              </a:spcAft>
              <a:buFont typeface="Wingdings"/>
              <a:buChar char=""/>
              <a:tabLst>
                <a:tab pos="457200" algn="l"/>
              </a:tabLst>
            </a:pPr>
            <a:r>
              <a:rPr lang="de-DE" sz="6000" dirty="0">
                <a:ea typeface="Times New Roman"/>
              </a:rPr>
              <a:t>Visualisierung/Notation</a:t>
            </a:r>
            <a:endParaRPr lang="de-DE" sz="6600" dirty="0">
              <a:ea typeface="Times New Roman"/>
            </a:endParaRPr>
          </a:p>
          <a:p>
            <a:pPr marL="0" indent="0">
              <a:spcAft>
                <a:spcPts val="0"/>
              </a:spcAft>
              <a:buNone/>
            </a:pPr>
            <a:endParaRPr lang="de-DE" sz="6000" dirty="0">
              <a:latin typeface="Times New Roman"/>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42526551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prstClr val="black">
                    <a:lumMod val="75000"/>
                    <a:lumOff val="25000"/>
                  </a:prstClr>
                </a:solidFill>
              </a:rPr>
              <a:t>Populäre Musik und Bewegung im Alter</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32500" lnSpcReduction="20000"/>
          </a:bodyPr>
          <a:lstStyle/>
          <a:p>
            <a:pPr lvl="0">
              <a:spcBef>
                <a:spcPts val="600"/>
              </a:spcBef>
              <a:spcAft>
                <a:spcPts val="600"/>
              </a:spcAft>
              <a:buFont typeface="Wingdings"/>
              <a:buChar char=""/>
              <a:tabLst>
                <a:tab pos="457200" algn="l"/>
              </a:tabLst>
            </a:pPr>
            <a:r>
              <a:rPr lang="de-DE" sz="7400" dirty="0">
                <a:solidFill>
                  <a:srgbClr val="000000"/>
                </a:solidFill>
                <a:ea typeface="Times New Roman"/>
              </a:rPr>
              <a:t>Bewegungsorientierte Auseinandersetzung mit verschiedenen </a:t>
            </a:r>
            <a:r>
              <a:rPr lang="de-DE" sz="7400" dirty="0" smtClean="0">
                <a:solidFill>
                  <a:srgbClr val="000000"/>
                </a:solidFill>
                <a:ea typeface="Times New Roman"/>
              </a:rPr>
              <a:t>Rhythmus-, Melodie- und Harmonie-Konzepten der populären Musik</a:t>
            </a:r>
            <a:endParaRPr lang="de-DE" sz="7400" b="1" dirty="0">
              <a:solidFill>
                <a:srgbClr val="000000"/>
              </a:solidFill>
              <a:ea typeface="Times New Roman"/>
            </a:endParaRPr>
          </a:p>
          <a:p>
            <a:pPr lvl="0">
              <a:spcBef>
                <a:spcPts val="600"/>
              </a:spcBef>
              <a:spcAft>
                <a:spcPts val="600"/>
              </a:spcAft>
              <a:buFont typeface="Wingdings"/>
              <a:buChar char=""/>
              <a:tabLst>
                <a:tab pos="457200" algn="l"/>
              </a:tabLst>
            </a:pPr>
            <a:r>
              <a:rPr lang="de-DE" sz="7400" dirty="0">
                <a:solidFill>
                  <a:srgbClr val="000000"/>
                </a:solidFill>
                <a:ea typeface="Times New Roman"/>
              </a:rPr>
              <a:t>Rhythmen </a:t>
            </a:r>
            <a:r>
              <a:rPr lang="de-DE" sz="7400" dirty="0" smtClean="0">
                <a:solidFill>
                  <a:srgbClr val="000000"/>
                </a:solidFill>
                <a:ea typeface="Times New Roman"/>
              </a:rPr>
              <a:t>groove-basierter </a:t>
            </a:r>
            <a:r>
              <a:rPr lang="de-DE" sz="7400" dirty="0">
                <a:solidFill>
                  <a:srgbClr val="000000"/>
                </a:solidFill>
                <a:ea typeface="Times New Roman"/>
              </a:rPr>
              <a:t>Musik körpersinnlich </a:t>
            </a:r>
            <a:r>
              <a:rPr lang="de-DE" sz="7400" dirty="0" smtClean="0">
                <a:solidFill>
                  <a:srgbClr val="000000"/>
                </a:solidFill>
                <a:ea typeface="Times New Roman"/>
              </a:rPr>
              <a:t>erfassen</a:t>
            </a:r>
          </a:p>
          <a:p>
            <a:pPr lvl="0">
              <a:spcBef>
                <a:spcPts val="600"/>
              </a:spcBef>
              <a:spcAft>
                <a:spcPts val="600"/>
              </a:spcAft>
              <a:buFont typeface="Wingdings"/>
              <a:buChar char=""/>
              <a:tabLst>
                <a:tab pos="457200" algn="l"/>
              </a:tabLst>
            </a:pPr>
            <a:r>
              <a:rPr lang="de-DE" sz="7400" dirty="0" smtClean="0">
                <a:solidFill>
                  <a:srgbClr val="000000"/>
                </a:solidFill>
                <a:ea typeface="Times New Roman"/>
              </a:rPr>
              <a:t> Formen </a:t>
            </a:r>
            <a:r>
              <a:rPr lang="de-DE" sz="7400" dirty="0">
                <a:solidFill>
                  <a:srgbClr val="000000"/>
                </a:solidFill>
                <a:ea typeface="Times New Roman"/>
              </a:rPr>
              <a:t>Populärer Musik (z.B. </a:t>
            </a:r>
            <a:r>
              <a:rPr lang="de-DE" sz="7400" dirty="0" smtClean="0">
                <a:solidFill>
                  <a:srgbClr val="000000"/>
                </a:solidFill>
                <a:ea typeface="Times New Roman"/>
              </a:rPr>
              <a:t>A </a:t>
            </a:r>
            <a:r>
              <a:rPr lang="de-DE" sz="7400" dirty="0" err="1" smtClean="0">
                <a:solidFill>
                  <a:srgbClr val="000000"/>
                </a:solidFill>
                <a:ea typeface="Times New Roman"/>
              </a:rPr>
              <a:t>A</a:t>
            </a:r>
            <a:r>
              <a:rPr lang="de-DE" sz="7400" dirty="0" smtClean="0">
                <a:solidFill>
                  <a:srgbClr val="000000"/>
                </a:solidFill>
                <a:ea typeface="Times New Roman"/>
              </a:rPr>
              <a:t> B A-Form vieler </a:t>
            </a:r>
            <a:r>
              <a:rPr lang="de-DE" sz="7400" dirty="0">
                <a:solidFill>
                  <a:srgbClr val="000000"/>
                </a:solidFill>
                <a:ea typeface="Times New Roman"/>
              </a:rPr>
              <a:t>Jazzstandards, </a:t>
            </a:r>
            <a:r>
              <a:rPr lang="de-DE" sz="7400" dirty="0" smtClean="0">
                <a:solidFill>
                  <a:srgbClr val="000000"/>
                </a:solidFill>
                <a:ea typeface="Times New Roman"/>
              </a:rPr>
              <a:t>Bluesform, </a:t>
            </a:r>
            <a:r>
              <a:rPr lang="de-DE" sz="7400" dirty="0" err="1" smtClean="0">
                <a:solidFill>
                  <a:srgbClr val="000000"/>
                </a:solidFill>
                <a:ea typeface="Times New Roman"/>
              </a:rPr>
              <a:t>Freejazz</a:t>
            </a:r>
            <a:r>
              <a:rPr lang="de-DE" sz="7400" dirty="0" smtClean="0">
                <a:solidFill>
                  <a:srgbClr val="000000"/>
                </a:solidFill>
                <a:ea typeface="Times New Roman"/>
              </a:rPr>
              <a:t>-Formen) </a:t>
            </a:r>
            <a:r>
              <a:rPr lang="de-DE" sz="7400" dirty="0">
                <a:solidFill>
                  <a:srgbClr val="000000"/>
                </a:solidFill>
                <a:ea typeface="Times New Roman"/>
              </a:rPr>
              <a:t>raum-zeitlich erfassen </a:t>
            </a:r>
            <a:endParaRPr lang="de-DE" sz="7400" b="1" dirty="0">
              <a:solidFill>
                <a:srgbClr val="000000"/>
              </a:solidFill>
              <a:ea typeface="Times New Roman"/>
            </a:endParaRPr>
          </a:p>
          <a:p>
            <a:pPr lvl="0">
              <a:spcBef>
                <a:spcPts val="600"/>
              </a:spcBef>
              <a:spcAft>
                <a:spcPts val="600"/>
              </a:spcAft>
              <a:buFont typeface="Wingdings"/>
              <a:buChar char=""/>
              <a:tabLst>
                <a:tab pos="457200" algn="l"/>
              </a:tabLst>
            </a:pPr>
            <a:r>
              <a:rPr lang="de-DE" sz="7400" dirty="0">
                <a:solidFill>
                  <a:srgbClr val="000000"/>
                </a:solidFill>
                <a:ea typeface="Times New Roman"/>
              </a:rPr>
              <a:t>Energetisches Potenzial Populärer Musik körpersinnlich auskosten</a:t>
            </a:r>
            <a:endParaRPr lang="de-DE" sz="7400" b="1" dirty="0">
              <a:solidFill>
                <a:srgbClr val="000000"/>
              </a:solidFill>
              <a:ea typeface="Times New Roman"/>
            </a:endParaRPr>
          </a:p>
          <a:p>
            <a:pPr lvl="0">
              <a:buFont typeface="Wingdings"/>
              <a:buChar char=""/>
              <a:tabLst>
                <a:tab pos="457200" algn="l"/>
              </a:tabLst>
            </a:pPr>
            <a:r>
              <a:rPr lang="de-DE" sz="7400" dirty="0">
                <a:ea typeface="Times New Roman"/>
              </a:rPr>
              <a:t>Fachwissen: Geschichte der Populären Musik, Besonderheiten des Personalstils bei Jazz-, Rock-, Popmusikern und -</a:t>
            </a:r>
            <a:r>
              <a:rPr lang="de-DE" sz="7400" dirty="0" err="1" smtClean="0">
                <a:ea typeface="Times New Roman"/>
              </a:rPr>
              <a:t>musikerinnen</a:t>
            </a:r>
            <a:r>
              <a:rPr lang="de-DE" sz="7400" dirty="0" smtClean="0">
                <a:ea typeface="Times New Roman"/>
              </a:rPr>
              <a:t>, Entwicklung der Gesangsstile in der Populären Musik etc.</a:t>
            </a:r>
            <a:endParaRPr lang="de-DE" sz="7400" dirty="0">
              <a:ea typeface="Times New Roman"/>
            </a:endParaRPr>
          </a:p>
          <a:p>
            <a:pPr marL="0" lvl="0" indent="0">
              <a:spcBef>
                <a:spcPts val="600"/>
              </a:spcBef>
              <a:spcAft>
                <a:spcPts val="600"/>
              </a:spcAft>
              <a:buNone/>
              <a:tabLst>
                <a:tab pos="457200" algn="l"/>
              </a:tabLst>
            </a:pPr>
            <a:endParaRPr lang="de-DE" sz="6600" dirty="0">
              <a:latin typeface="Times New Roman"/>
              <a:ea typeface="Times New Roman"/>
            </a:endParaRPr>
          </a:p>
          <a:p>
            <a:pPr marL="0" indent="0">
              <a:spcAft>
                <a:spcPts val="0"/>
              </a:spcAft>
              <a:buNone/>
            </a:pPr>
            <a:endParaRPr lang="de-DE" sz="6000" dirty="0">
              <a:latin typeface="Times New Roman"/>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38242792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fontScale="90000"/>
          </a:bodyPr>
          <a:lstStyle/>
          <a:p>
            <a:r>
              <a:rPr lang="de-DE" b="1" dirty="0" smtClean="0">
                <a:solidFill>
                  <a:prstClr val="black">
                    <a:lumMod val="75000"/>
                    <a:lumOff val="25000"/>
                  </a:prstClr>
                </a:solidFill>
              </a:rPr>
              <a:t>Gelingendes Musiklernen und -erleben</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40000" lnSpcReduction="20000"/>
          </a:bodyPr>
          <a:lstStyle/>
          <a:p>
            <a:pPr marL="0" indent="0">
              <a:spcAft>
                <a:spcPts val="0"/>
              </a:spcAft>
              <a:buNone/>
            </a:pPr>
            <a:r>
              <a:rPr lang="de-DE" sz="6600" dirty="0">
                <a:ea typeface="Times New Roman"/>
              </a:rPr>
              <a:t>Eine gelungene Praxis des Musiklernens im Alter hängt von der Qualität der Ausbildung der Instrumental-, Gesangs-, Rhythmik- und EMP-Lehrkräfte ab, sowie </a:t>
            </a:r>
            <a:r>
              <a:rPr lang="de-DE" sz="6600" dirty="0" smtClean="0">
                <a:ea typeface="Times New Roman"/>
              </a:rPr>
              <a:t>von Forschungen, </a:t>
            </a:r>
            <a:r>
              <a:rPr lang="de-DE" sz="6600" dirty="0">
                <a:ea typeface="Times New Roman"/>
              </a:rPr>
              <a:t>die sich an den Bedürfnissen der </a:t>
            </a:r>
            <a:r>
              <a:rPr lang="de-DE" sz="6600" dirty="0" smtClean="0">
                <a:ea typeface="Times New Roman"/>
              </a:rPr>
              <a:t>„Alten“ </a:t>
            </a:r>
            <a:r>
              <a:rPr lang="de-DE" sz="6600" dirty="0">
                <a:ea typeface="Times New Roman"/>
              </a:rPr>
              <a:t>orientieren. Zu wünschen wäre allen Beteiligten, dass sie ohne ökonomische Zwänge und aufgenötigte Konkurrenz ihre Inhalte frei und kreativ entwickeln können. Älteren Menschen bei der wichtigen Einbeziehung der biografischen Ebene </a:t>
            </a:r>
            <a:r>
              <a:rPr lang="de-DE" sz="6600" i="1" dirty="0">
                <a:ea typeface="Times New Roman"/>
              </a:rPr>
              <a:t>nur</a:t>
            </a:r>
            <a:r>
              <a:rPr lang="de-DE" sz="6600" dirty="0">
                <a:ea typeface="Times New Roman"/>
              </a:rPr>
              <a:t> mit den alten Liedern und Musikstücken aus ihrer Jugendzeit zu kommen, sollte man getrost dem „Einkaufsparadies der alten Dame“ in Tokio </a:t>
            </a:r>
            <a:r>
              <a:rPr lang="de-DE" sz="6600" dirty="0" smtClean="0">
                <a:ea typeface="Times New Roman"/>
              </a:rPr>
              <a:t>überlassen.</a:t>
            </a:r>
            <a:endParaRPr lang="de-DE" sz="6600" dirty="0">
              <a:ea typeface="Times New Roman"/>
            </a:endParaRPr>
          </a:p>
          <a:p>
            <a:pPr marL="0" indent="0">
              <a:spcAft>
                <a:spcPts val="0"/>
              </a:spcAft>
              <a:buNone/>
            </a:pPr>
            <a:endParaRPr lang="de-DE" sz="6000" dirty="0">
              <a:latin typeface="Times New Roman"/>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369502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Simone de Beauvoir:</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92500"/>
          </a:bodyPr>
          <a:lstStyle/>
          <a:p>
            <a:pPr marL="0" indent="0">
              <a:buNone/>
            </a:pPr>
            <a:r>
              <a:rPr lang="de-DE" sz="4800" dirty="0" smtClean="0">
                <a:solidFill>
                  <a:schemeClr val="tx1">
                    <a:lumMod val="85000"/>
                    <a:lumOff val="15000"/>
                  </a:schemeClr>
                </a:solidFill>
              </a:rPr>
              <a:t>„In der überwiegenden Mehrzahl jedoch erwarten die Menschen das Alter in Traurigkeit oder voller Auflehnung. Es flößt ihnen noch mehr Widerwillen ein als der Tod.“</a:t>
            </a:r>
          </a:p>
        </p:txBody>
      </p:sp>
    </p:spTree>
    <p:extLst>
      <p:ext uri="{BB962C8B-B14F-4D97-AF65-F5344CB8AC3E}">
        <p14:creationId xmlns:p14="http://schemas.microsoft.com/office/powerpoint/2010/main" val="37158878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prstClr val="black">
                    <a:lumMod val="75000"/>
                    <a:lumOff val="25000"/>
                  </a:prstClr>
                </a:solidFill>
              </a:rPr>
              <a:t>Fragen nach</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fontScale="92500" lnSpcReduction="20000"/>
          </a:bodyPr>
          <a:lstStyle/>
          <a:p>
            <a:pPr>
              <a:spcBef>
                <a:spcPts val="600"/>
              </a:spcBef>
              <a:spcAft>
                <a:spcPts val="600"/>
              </a:spcAft>
              <a:tabLst>
                <a:tab pos="457200" algn="l"/>
              </a:tabLst>
            </a:pPr>
            <a:r>
              <a:rPr lang="de-DE" dirty="0">
                <a:ea typeface="Times New Roman"/>
              </a:rPr>
              <a:t>d</a:t>
            </a:r>
            <a:r>
              <a:rPr lang="de-DE" dirty="0" smtClean="0">
                <a:ea typeface="Times New Roman"/>
              </a:rPr>
              <a:t>er Unterscheidung zwischen der Begründung und dem Grund für (bildungs- und gesellschafts-) politische, wirtschaftliche (und kriegerische) Zwangsmaßnahmen</a:t>
            </a:r>
          </a:p>
          <a:p>
            <a:pPr>
              <a:spcBef>
                <a:spcPts val="600"/>
              </a:spcBef>
              <a:spcAft>
                <a:spcPts val="600"/>
              </a:spcAft>
              <a:tabLst>
                <a:tab pos="457200" algn="l"/>
              </a:tabLst>
            </a:pPr>
            <a:r>
              <a:rPr lang="de-DE" dirty="0">
                <a:ea typeface="Times New Roman"/>
              </a:rPr>
              <a:t>d</a:t>
            </a:r>
            <a:r>
              <a:rPr lang="de-DE" dirty="0" smtClean="0">
                <a:ea typeface="Times New Roman"/>
              </a:rPr>
              <a:t>er Banalisierung oder Professionalisierung im Umgang mit Populärer Musik in der Musikausbildung und –</a:t>
            </a:r>
            <a:r>
              <a:rPr lang="de-DE" dirty="0" err="1" smtClean="0">
                <a:ea typeface="Times New Roman"/>
              </a:rPr>
              <a:t>praxis</a:t>
            </a:r>
            <a:endParaRPr lang="de-DE" dirty="0" smtClean="0">
              <a:ea typeface="Times New Roman"/>
            </a:endParaRPr>
          </a:p>
          <a:p>
            <a:pPr lvl="0">
              <a:spcBef>
                <a:spcPts val="600"/>
              </a:spcBef>
              <a:spcAft>
                <a:spcPts val="600"/>
              </a:spcAft>
              <a:tabLst>
                <a:tab pos="457200" algn="l"/>
              </a:tabLst>
            </a:pPr>
            <a:r>
              <a:rPr lang="de-DE" dirty="0">
                <a:ea typeface="Times New Roman"/>
              </a:rPr>
              <a:t>d</a:t>
            </a:r>
            <a:r>
              <a:rPr lang="de-DE" dirty="0" smtClean="0">
                <a:ea typeface="Times New Roman"/>
              </a:rPr>
              <a:t>em Spezialistentum für eine Altersgruppe</a:t>
            </a:r>
          </a:p>
          <a:p>
            <a:pPr lvl="0">
              <a:spcBef>
                <a:spcPts val="600"/>
              </a:spcBef>
              <a:spcAft>
                <a:spcPts val="600"/>
              </a:spcAft>
              <a:tabLst>
                <a:tab pos="457200" algn="l"/>
              </a:tabLst>
            </a:pPr>
            <a:r>
              <a:rPr lang="de-DE" dirty="0" smtClean="0">
                <a:ea typeface="Times New Roman"/>
              </a:rPr>
              <a:t>der </a:t>
            </a:r>
            <a:r>
              <a:rPr lang="de-DE" sz="3000" dirty="0" smtClean="0">
                <a:solidFill>
                  <a:prstClr val="black"/>
                </a:solidFill>
                <a:ea typeface="Times New Roman"/>
              </a:rPr>
              <a:t>Qualität der Musik </a:t>
            </a:r>
            <a:r>
              <a:rPr lang="de-DE" sz="3000" dirty="0">
                <a:solidFill>
                  <a:prstClr val="black"/>
                </a:solidFill>
                <a:ea typeface="Times New Roman"/>
              </a:rPr>
              <a:t>und </a:t>
            </a:r>
            <a:r>
              <a:rPr lang="de-DE" sz="3000" dirty="0" smtClean="0">
                <a:solidFill>
                  <a:prstClr val="black"/>
                </a:solidFill>
                <a:ea typeface="Times New Roman"/>
              </a:rPr>
              <a:t>Musikvermittlung für alle Altersgruppen</a:t>
            </a:r>
            <a:endParaRPr lang="de-DE" sz="3000" dirty="0">
              <a:solidFill>
                <a:prstClr val="black"/>
              </a:solidFill>
              <a:ea typeface="Times New Roman"/>
            </a:endParaRPr>
          </a:p>
          <a:p>
            <a:pPr>
              <a:spcBef>
                <a:spcPts val="600"/>
              </a:spcBef>
              <a:spcAft>
                <a:spcPts val="600"/>
              </a:spcAft>
              <a:tabLst>
                <a:tab pos="457200" algn="l"/>
              </a:tabLst>
            </a:pPr>
            <a:endParaRPr lang="de-DE" dirty="0" smtClean="0">
              <a:ea typeface="Times New Roman"/>
            </a:endParaRPr>
          </a:p>
          <a:p>
            <a:pPr>
              <a:spcBef>
                <a:spcPts val="600"/>
              </a:spcBef>
              <a:spcAft>
                <a:spcPts val="600"/>
              </a:spcAft>
              <a:tabLst>
                <a:tab pos="457200" algn="l"/>
              </a:tabLst>
            </a:pPr>
            <a:endParaRPr lang="de-DE" dirty="0" smtClean="0">
              <a:ea typeface="Times New Roman"/>
            </a:endParaRPr>
          </a:p>
          <a:p>
            <a:pPr>
              <a:spcBef>
                <a:spcPts val="600"/>
              </a:spcBef>
              <a:spcAft>
                <a:spcPts val="600"/>
              </a:spcAft>
              <a:tabLst>
                <a:tab pos="457200" algn="l"/>
              </a:tabLst>
            </a:pPr>
            <a:endParaRPr lang="de-DE" dirty="0">
              <a:ea typeface="Times New Roman"/>
            </a:endParaRPr>
          </a:p>
          <a:p>
            <a:pPr marL="0" indent="0">
              <a:spcAft>
                <a:spcPts val="0"/>
              </a:spcAft>
              <a:buNone/>
            </a:pPr>
            <a:endParaRPr lang="de-DE" sz="6000" dirty="0">
              <a:latin typeface="Times New Roman"/>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410499514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err="1" smtClean="0">
                <a:solidFill>
                  <a:prstClr val="black">
                    <a:lumMod val="75000"/>
                    <a:lumOff val="25000"/>
                  </a:prstClr>
                </a:solidFill>
              </a:rPr>
              <a:t>Young@Heart</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spcAft>
                <a:spcPts val="0"/>
              </a:spcAft>
              <a:buNone/>
            </a:pPr>
            <a:r>
              <a:rPr lang="de-DE" sz="6600" dirty="0" smtClean="0">
                <a:ea typeface="Times New Roman"/>
              </a:rPr>
              <a:t>This </a:t>
            </a:r>
            <a:r>
              <a:rPr lang="de-DE" sz="6600" dirty="0" err="1" smtClean="0">
                <a:ea typeface="Times New Roman"/>
              </a:rPr>
              <a:t>is</a:t>
            </a:r>
            <a:r>
              <a:rPr lang="de-DE" sz="6600" dirty="0" smtClean="0">
                <a:ea typeface="Times New Roman"/>
              </a:rPr>
              <a:t> not </a:t>
            </a:r>
            <a:r>
              <a:rPr lang="de-DE" sz="6600" dirty="0" err="1" smtClean="0">
                <a:ea typeface="Times New Roman"/>
              </a:rPr>
              <a:t>about</a:t>
            </a:r>
            <a:r>
              <a:rPr lang="de-DE" sz="6600" dirty="0" smtClean="0">
                <a:ea typeface="Times New Roman"/>
              </a:rPr>
              <a:t> </a:t>
            </a:r>
            <a:r>
              <a:rPr lang="de-DE" sz="6600" dirty="0" err="1" smtClean="0">
                <a:ea typeface="Times New Roman"/>
              </a:rPr>
              <a:t>social</a:t>
            </a:r>
            <a:r>
              <a:rPr lang="de-DE" sz="6600" dirty="0" smtClean="0">
                <a:ea typeface="Times New Roman"/>
              </a:rPr>
              <a:t> </a:t>
            </a:r>
            <a:r>
              <a:rPr lang="de-DE" sz="6600" dirty="0" err="1" smtClean="0">
                <a:ea typeface="Times New Roman"/>
              </a:rPr>
              <a:t>work</a:t>
            </a:r>
            <a:r>
              <a:rPr lang="de-DE" sz="6600" dirty="0" smtClean="0">
                <a:ea typeface="Times New Roman"/>
              </a:rPr>
              <a:t>, </a:t>
            </a:r>
            <a:r>
              <a:rPr lang="de-DE" sz="6600" dirty="0" err="1" smtClean="0">
                <a:ea typeface="Times New Roman"/>
              </a:rPr>
              <a:t>this</a:t>
            </a:r>
            <a:r>
              <a:rPr lang="de-DE" sz="6600" dirty="0" smtClean="0">
                <a:ea typeface="Times New Roman"/>
              </a:rPr>
              <a:t> </a:t>
            </a:r>
            <a:r>
              <a:rPr lang="de-DE" sz="6600" dirty="0" err="1" smtClean="0">
                <a:ea typeface="Times New Roman"/>
              </a:rPr>
              <a:t>is</a:t>
            </a:r>
            <a:r>
              <a:rPr lang="de-DE" sz="6600" dirty="0" smtClean="0">
                <a:ea typeface="Times New Roman"/>
              </a:rPr>
              <a:t> </a:t>
            </a:r>
            <a:r>
              <a:rPr lang="de-DE" sz="6600" dirty="0" err="1" smtClean="0">
                <a:ea typeface="Times New Roman"/>
              </a:rPr>
              <a:t>about</a:t>
            </a:r>
            <a:r>
              <a:rPr lang="de-DE" sz="6600" dirty="0" smtClean="0">
                <a:ea typeface="Times New Roman"/>
              </a:rPr>
              <a:t> </a:t>
            </a:r>
            <a:r>
              <a:rPr lang="de-DE" sz="6600" dirty="0" err="1" smtClean="0">
                <a:ea typeface="Times New Roman"/>
              </a:rPr>
              <a:t>music</a:t>
            </a:r>
            <a:r>
              <a:rPr lang="de-DE" sz="6600" smtClean="0">
                <a:ea typeface="Times New Roman"/>
              </a:rPr>
              <a:t>.</a:t>
            </a:r>
            <a:endParaRPr lang="de-DE" sz="6600" dirty="0">
              <a:ea typeface="Times New Roman"/>
            </a:endParaRPr>
          </a:p>
          <a:p>
            <a:pPr marL="0" indent="0">
              <a:spcAft>
                <a:spcPts val="0"/>
              </a:spcAft>
              <a:buNone/>
            </a:pPr>
            <a:endParaRPr lang="de-DE" sz="6000" dirty="0">
              <a:latin typeface="Times New Roman"/>
              <a:ea typeface="Times New Roman"/>
            </a:endParaRPr>
          </a:p>
          <a:p>
            <a:pPr marL="0" indent="0" algn="just">
              <a:spcBef>
                <a:spcPts val="600"/>
              </a:spcBef>
              <a:spcAft>
                <a:spcPts val="600"/>
              </a:spcAft>
              <a:buNone/>
            </a:pPr>
            <a:endParaRPr lang="de-DE" sz="5400" b="1" dirty="0">
              <a:solidFill>
                <a:srgbClr val="000000"/>
              </a:solidFill>
              <a:ea typeface="Times New Roman"/>
            </a:endParaRPr>
          </a:p>
        </p:txBody>
      </p:sp>
    </p:spTree>
    <p:extLst>
      <p:ext uri="{BB962C8B-B14F-4D97-AF65-F5344CB8AC3E}">
        <p14:creationId xmlns:p14="http://schemas.microsoft.com/office/powerpoint/2010/main" val="1094611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solidFill>
          <a:ln>
            <a:solidFill>
              <a:schemeClr val="accent1"/>
            </a:solidFill>
          </a:ln>
        </p:spPr>
        <p:txBody>
          <a:bodyPr>
            <a:normAutofit/>
          </a:bodyPr>
          <a:lstStyle/>
          <a:p>
            <a:r>
              <a:rPr lang="de-DE" b="1" dirty="0" smtClean="0">
                <a:solidFill>
                  <a:schemeClr val="tx1">
                    <a:lumMod val="75000"/>
                    <a:lumOff val="25000"/>
                  </a:schemeClr>
                </a:solidFill>
              </a:rPr>
              <a:t>Norberto </a:t>
            </a:r>
            <a:r>
              <a:rPr lang="de-DE" b="1" dirty="0" err="1" smtClean="0">
                <a:solidFill>
                  <a:schemeClr val="tx1">
                    <a:lumMod val="75000"/>
                    <a:lumOff val="25000"/>
                  </a:schemeClr>
                </a:solidFill>
              </a:rPr>
              <a:t>Bobbio</a:t>
            </a:r>
            <a:r>
              <a:rPr lang="de-DE" b="1" dirty="0" smtClean="0">
                <a:solidFill>
                  <a:schemeClr val="tx1">
                    <a:lumMod val="75000"/>
                    <a:lumOff val="25000"/>
                  </a:schemeClr>
                </a:solidFill>
              </a:rPr>
              <a:t>:</a:t>
            </a:r>
            <a:endParaRPr lang="de-DE" b="1" dirty="0">
              <a:solidFill>
                <a:schemeClr val="tx1">
                  <a:lumMod val="75000"/>
                  <a:lumOff val="25000"/>
                </a:schemeClr>
              </a:solidFill>
            </a:endParaRPr>
          </a:p>
        </p:txBody>
      </p:sp>
      <p:sp>
        <p:nvSpPr>
          <p:cNvPr id="3" name="Inhaltsplatzhalter 2"/>
          <p:cNvSpPr>
            <a:spLocks noGrp="1"/>
          </p:cNvSpPr>
          <p:nvPr>
            <p:ph idx="1"/>
          </p:nvPr>
        </p:nvSpPr>
        <p:spPr>
          <a:solidFill>
            <a:schemeClr val="bg1"/>
          </a:solidFill>
        </p:spPr>
        <p:txBody>
          <a:bodyPr>
            <a:normAutofit/>
          </a:bodyPr>
          <a:lstStyle/>
          <a:p>
            <a:pPr marL="0" indent="0">
              <a:buNone/>
            </a:pPr>
            <a:r>
              <a:rPr lang="de-DE" dirty="0" smtClean="0">
                <a:solidFill>
                  <a:schemeClr val="tx1">
                    <a:lumMod val="85000"/>
                    <a:lumOff val="15000"/>
                  </a:schemeClr>
                </a:solidFill>
              </a:rPr>
              <a:t>„Die Zeit des alten </a:t>
            </a:r>
            <a:r>
              <a:rPr lang="de-DE" dirty="0">
                <a:solidFill>
                  <a:schemeClr val="tx1">
                    <a:lumMod val="85000"/>
                    <a:lumOff val="15000"/>
                  </a:schemeClr>
                </a:solidFill>
              </a:rPr>
              <a:t>M</a:t>
            </a:r>
            <a:r>
              <a:rPr lang="de-DE" dirty="0" smtClean="0">
                <a:solidFill>
                  <a:schemeClr val="tx1">
                    <a:lumMod val="85000"/>
                    <a:lumOff val="15000"/>
                  </a:schemeClr>
                </a:solidFill>
              </a:rPr>
              <a:t>enschen … ist die Vergangenheit … Die Welt der Zukunft ist offen für die Einbildungskraft, und sie gehört dir nicht mehr. Die Welt der Vergangenheit dagegen ist die Welt, wo du dich mit Hilfe der Erinnerung in dich selbst zurückziehen kannst … Der alte Mensch lebt von Erinnerungen und für die Erinnerungen …“</a:t>
            </a:r>
          </a:p>
        </p:txBody>
      </p:sp>
    </p:spTree>
    <p:extLst>
      <p:ext uri="{BB962C8B-B14F-4D97-AF65-F5344CB8AC3E}">
        <p14:creationId xmlns:p14="http://schemas.microsoft.com/office/powerpoint/2010/main" val="3678533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Larissa">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3649</Words>
  <Application>Microsoft Office PowerPoint</Application>
  <PresentationFormat>Bildschirmpräsentation (4:3)</PresentationFormat>
  <Paragraphs>505</Paragraphs>
  <Slides>81</Slides>
  <Notes>66</Notes>
  <HiddenSlides>1</HiddenSlides>
  <MMClips>0</MMClips>
  <ScaleCrop>false</ScaleCrop>
  <HeadingPairs>
    <vt:vector size="4" baseType="variant">
      <vt:variant>
        <vt:lpstr>Design</vt:lpstr>
      </vt:variant>
      <vt:variant>
        <vt:i4>21</vt:i4>
      </vt:variant>
      <vt:variant>
        <vt:lpstr>Folientitel</vt:lpstr>
      </vt:variant>
      <vt:variant>
        <vt:i4>81</vt:i4>
      </vt:variant>
    </vt:vector>
  </HeadingPairs>
  <TitlesOfParts>
    <vt:vector size="102" baseType="lpstr">
      <vt:lpstr>Larissa</vt:lpstr>
      <vt:lpstr>1_Larissa</vt:lpstr>
      <vt:lpstr>2_Larissa</vt:lpstr>
      <vt:lpstr>3_Larissa</vt:lpstr>
      <vt:lpstr>4_Larissa</vt:lpstr>
      <vt:lpstr>5_Larissa</vt:lpstr>
      <vt:lpstr>6_Larissa</vt:lpstr>
      <vt:lpstr>9_Larissa</vt:lpstr>
      <vt:lpstr>10_Larissa</vt:lpstr>
      <vt:lpstr>12_Larissa</vt:lpstr>
      <vt:lpstr>11_Larissa</vt:lpstr>
      <vt:lpstr>13_Larissa</vt:lpstr>
      <vt:lpstr>14_Larissa</vt:lpstr>
      <vt:lpstr>15_Larissa</vt:lpstr>
      <vt:lpstr>7_Larissa</vt:lpstr>
      <vt:lpstr>8_Larissa</vt:lpstr>
      <vt:lpstr>18_Larissa</vt:lpstr>
      <vt:lpstr>17_Larissa</vt:lpstr>
      <vt:lpstr>19_Larissa</vt:lpstr>
      <vt:lpstr>20_Larissa</vt:lpstr>
      <vt:lpstr>21_Larissa</vt:lpstr>
      <vt:lpstr>Beatles oder Rolling Stones? Wagner oder Brahms?</vt:lpstr>
      <vt:lpstr>Beatles oder Rolling Stones? Brahms oder Wagner?</vt:lpstr>
      <vt:lpstr>Die unerträgliche Leichtigkeit des Seins</vt:lpstr>
      <vt:lpstr>Überblick</vt:lpstr>
      <vt:lpstr>Alter</vt:lpstr>
      <vt:lpstr>When I´m 64:</vt:lpstr>
      <vt:lpstr>Beatles (1967):</vt:lpstr>
      <vt:lpstr>Simone de Beauvoir:</vt:lpstr>
      <vt:lpstr>Norberto Bobbio:</vt:lpstr>
      <vt:lpstr>Rita Levi Montalcini</vt:lpstr>
      <vt:lpstr>Mick Jagger (2007 Interview mit der SZ):</vt:lpstr>
      <vt:lpstr>Alter</vt:lpstr>
      <vt:lpstr>Alter</vt:lpstr>
      <vt:lpstr>Wissenschaftsdisziplinen (Alter)</vt:lpstr>
      <vt:lpstr>Literatur Bewegung (1992, 1996)</vt:lpstr>
      <vt:lpstr>Literatur Bewegung (1998, 1996)</vt:lpstr>
      <vt:lpstr>Literatur Lernen im Alter (1998, 2001)</vt:lpstr>
      <vt:lpstr>Literatur Altenkultur, Biographie-Arbeit (1997, 1998)</vt:lpstr>
      <vt:lpstr>Biographie-Arbeit im Alter</vt:lpstr>
      <vt:lpstr>Demographische Situation</vt:lpstr>
      <vt:lpstr>Strukturwandel des Alters</vt:lpstr>
      <vt:lpstr>Musik im Alter (Literaturauswahl)</vt:lpstr>
      <vt:lpstr>Fachgebiete: Musik im Alter</vt:lpstr>
      <vt:lpstr>Musik im Alter (1994, 1995)</vt:lpstr>
      <vt:lpstr>Musik im Alter (2009)</vt:lpstr>
      <vt:lpstr>Musik im Alter (2011)</vt:lpstr>
      <vt:lpstr>Musik im Alter (2005, 2011)</vt:lpstr>
      <vt:lpstr>Theorie und Praxis „Musik im Alter“</vt:lpstr>
      <vt:lpstr>Hartogh: Musikgeragogik</vt:lpstr>
      <vt:lpstr>Hartogh: Musikgeragogik</vt:lpstr>
      <vt:lpstr>Spiekermann: Erwachsene im Instrumentalunterricht</vt:lpstr>
      <vt:lpstr>Spiekermann: Voraussetzungen im Instrumentalunterricht mit Erwachsenen</vt:lpstr>
      <vt:lpstr>Spiekermann: Planung und Durchführung des Unterrichts mit Erwachsenen</vt:lpstr>
      <vt:lpstr>Johanna Metz: Wort, Klang, Bewegung (2011)</vt:lpstr>
      <vt:lpstr>Metz: I. Grundlagen: Musik im Alter</vt:lpstr>
      <vt:lpstr>Metz: II. Begegnungsbereiche</vt:lpstr>
      <vt:lpstr>Metz: III. Praxisteil</vt:lpstr>
      <vt:lpstr>Metz: III. Praxisteil</vt:lpstr>
      <vt:lpstr>Praxishandbuch Musizieren im Alter. Projekte u. Initiativen</vt:lpstr>
      <vt:lpstr>Wickel/Hartogh: Praxishandbuch Musizieren im Alter</vt:lpstr>
      <vt:lpstr>Wickel/Hartogh: I. Einzelangebote für Senioren</vt:lpstr>
      <vt:lpstr>Wickel/Hartogh:  1. Instrumentalunterricht</vt:lpstr>
      <vt:lpstr> Wickel/Hartogh: 2. Musikalische Betreuung und Begleitung in der Pflege </vt:lpstr>
      <vt:lpstr>Wickel/Hartogh: II. Gruppenangebote für Senioren</vt:lpstr>
      <vt:lpstr>Wickel/Hartogh: 1. Musikschulen  (und weitere Musik-Institutionen)</vt:lpstr>
      <vt:lpstr>Wickel/Hartogh: 1. Musikschulen  (und weitere Musik-Institutionen)</vt:lpstr>
      <vt:lpstr>Wickel/Hartogh: 2. Alteneinrichtungen</vt:lpstr>
      <vt:lpstr>Wickel/Hartogh: III. Intergenerative Angebote</vt:lpstr>
      <vt:lpstr>Wickel/Hartogh: IV. Institutionen, Musikgeragogen u. Künstler auf neuen Wegen</vt:lpstr>
      <vt:lpstr>Gesellschaftliche Entwicklung</vt:lpstr>
      <vt:lpstr>Lebenserwartung</vt:lpstr>
      <vt:lpstr>Lebenserwartung</vt:lpstr>
      <vt:lpstr>Lebenserwartung</vt:lpstr>
      <vt:lpstr>Demographischer Wandel = Grund für Verarmung?</vt:lpstr>
      <vt:lpstr>Gewinner der Verarmung</vt:lpstr>
      <vt:lpstr>Die Alten beuten die Jungen aus?</vt:lpstr>
      <vt:lpstr>Die Alten beuten die Jungen aus?</vt:lpstr>
      <vt:lpstr>Die Alten beuten die Jungen aus?</vt:lpstr>
      <vt:lpstr>Marksegment 50 plus</vt:lpstr>
      <vt:lpstr> ZDF-Bericht über das „Einkaufs-   paradies der alten Dame“ in Tokio: </vt:lpstr>
      <vt:lpstr>(Geld-)Schranke</vt:lpstr>
      <vt:lpstr>Die Leichtigkeit des Musikgenießens am Lebensabend </vt:lpstr>
      <vt:lpstr>Populäre Musik</vt:lpstr>
      <vt:lpstr>Musik der</vt:lpstr>
      <vt:lpstr>Musikbegriff in der Postmoderne</vt:lpstr>
      <vt:lpstr>„Moderne Musik“ </vt:lpstr>
      <vt:lpstr>W. Jaedtke</vt:lpstr>
      <vt:lpstr>Qualitätskriterien von Aufnahmen der Popmusik</vt:lpstr>
      <vt:lpstr>Videos</vt:lpstr>
      <vt:lpstr>Damen und Herren ab 65</vt:lpstr>
      <vt:lpstr>Damen und Herren ab 65</vt:lpstr>
      <vt:lpstr>Young@Heart</vt:lpstr>
      <vt:lpstr>Musik und Bewegung</vt:lpstr>
      <vt:lpstr>Musikkulturelles Handeln</vt:lpstr>
      <vt:lpstr>Rhythmik (Musik und Bewegung)</vt:lpstr>
      <vt:lpstr>Rhythmik (Musik und Bewegung)</vt:lpstr>
      <vt:lpstr>Rhythmik: Weitere Handlungsebenen</vt:lpstr>
      <vt:lpstr>Populäre Musik und Bewegung im Alter</vt:lpstr>
      <vt:lpstr>Gelingendes Musiklernen und -erleben</vt:lpstr>
      <vt:lpstr>Fragen nach</vt:lpstr>
      <vt:lpstr>Young@Heart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Beatles oder Rolling Stones? Wagner oder Brahms?</dc:title>
  <dc:creator>Nuter1</dc:creator>
  <cp:lastModifiedBy>Nuter1</cp:lastModifiedBy>
  <cp:revision>267</cp:revision>
  <dcterms:created xsi:type="dcterms:W3CDTF">2012-09-08T07:57:39Z</dcterms:created>
  <dcterms:modified xsi:type="dcterms:W3CDTF">2012-12-16T11:59:33Z</dcterms:modified>
</cp:coreProperties>
</file>